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58" r:id="rId2"/>
    <p:sldId id="265"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2617"/>
    <a:srgbClr val="4E12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35" autoAdjust="0"/>
    <p:restoredTop sz="94643" autoAdjust="0"/>
  </p:normalViewPr>
  <p:slideViewPr>
    <p:cSldViewPr snapToGrid="0" snapToObjects="1">
      <p:cViewPr varScale="1">
        <p:scale>
          <a:sx n="83" d="100"/>
          <a:sy n="83" d="100"/>
        </p:scale>
        <p:origin x="494" y="7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9F8CD3-400D-47A6-82EA-0A2F355643E3}"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79AFC295-0C70-4360-BA63-6327A64B8274}">
      <dgm:prSet phldrT="[Text]"/>
      <dgm:spPr>
        <a:xfrm>
          <a:off x="2165279" y="1411182"/>
          <a:ext cx="1155840" cy="1155840"/>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a:solidFill>
                <a:sysClr val="window" lastClr="FFFFFF"/>
              </a:solidFill>
              <a:latin typeface="Calibri" panose="020F0502020204030204"/>
              <a:ea typeface="+mn-ea"/>
              <a:cs typeface="+mn-cs"/>
            </a:rPr>
            <a:t>Informed Consent</a:t>
          </a:r>
        </a:p>
      </dgm:t>
    </dgm:pt>
    <dgm:pt modelId="{5E0E9673-413A-40A2-8172-A55CC2E0000C}" type="parTrans" cxnId="{DD082FBD-F6A6-4806-A169-7F4E480C9306}">
      <dgm:prSet/>
      <dgm:spPr/>
      <dgm:t>
        <a:bodyPr/>
        <a:lstStyle/>
        <a:p>
          <a:endParaRPr lang="en-US"/>
        </a:p>
      </dgm:t>
    </dgm:pt>
    <dgm:pt modelId="{F3F6AB4A-C2AD-4869-8FB0-62E405453BE4}" type="sibTrans" cxnId="{DD082FBD-F6A6-4806-A169-7F4E480C9306}">
      <dgm:prSet/>
      <dgm:spPr/>
      <dgm:t>
        <a:bodyPr/>
        <a:lstStyle/>
        <a:p>
          <a:endParaRPr lang="en-US"/>
        </a:p>
      </dgm:t>
    </dgm:pt>
    <dgm:pt modelId="{0E081A50-A9BB-48A8-A738-93CA871A86FF}">
      <dgm:prSet phldrT="[Text]"/>
      <dgm:spPr>
        <a:xfrm>
          <a:off x="588122" y="1665467"/>
          <a:ext cx="809088" cy="647270"/>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a:solidFill>
                <a:sysClr val="window" lastClr="FFFFFF"/>
              </a:solidFill>
              <a:latin typeface="Calibri" panose="020F0502020204030204"/>
              <a:ea typeface="+mn-ea"/>
              <a:cs typeface="+mn-cs"/>
            </a:rPr>
            <a:t>Legal issues</a:t>
          </a:r>
        </a:p>
      </dgm:t>
    </dgm:pt>
    <dgm:pt modelId="{75990E79-2BFC-43EC-9B2A-2CA3DF5DB201}" type="parTrans" cxnId="{D4801507-14AA-4990-9C83-2CF165E4AB60}">
      <dgm:prSet/>
      <dgm:spPr>
        <a:xfrm rot="10800000">
          <a:off x="992666" y="1824395"/>
          <a:ext cx="1108119" cy="329414"/>
        </a:xfrm>
        <a:solidFill>
          <a:srgbClr val="5B9BD5">
            <a:tint val="60000"/>
            <a:hueOff val="0"/>
            <a:satOff val="0"/>
            <a:lumOff val="0"/>
            <a:alphaOff val="0"/>
          </a:srgbClr>
        </a:solidFill>
        <a:ln>
          <a:noFill/>
        </a:ln>
        <a:effectLst/>
      </dgm:spPr>
      <dgm:t>
        <a:bodyPr/>
        <a:lstStyle/>
        <a:p>
          <a:endParaRPr lang="en-US"/>
        </a:p>
      </dgm:t>
    </dgm:pt>
    <dgm:pt modelId="{C3FDFF79-D209-4172-A889-FFE72397976E}" type="sibTrans" cxnId="{D4801507-14AA-4990-9C83-2CF165E4AB60}">
      <dgm:prSet/>
      <dgm:spPr/>
      <dgm:t>
        <a:bodyPr/>
        <a:lstStyle/>
        <a:p>
          <a:endParaRPr lang="en-US"/>
        </a:p>
      </dgm:t>
    </dgm:pt>
    <dgm:pt modelId="{B4F320EF-CAB5-44CB-840D-25EBFFABE5E4}">
      <dgm:prSet phldrT="[Text]"/>
      <dgm:spPr>
        <a:xfrm>
          <a:off x="922444" y="636529"/>
          <a:ext cx="809088" cy="647270"/>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a:solidFill>
                <a:sysClr val="window" lastClr="FFFFFF"/>
              </a:solidFill>
              <a:latin typeface="Calibri" panose="020F0502020204030204"/>
              <a:ea typeface="+mn-ea"/>
              <a:cs typeface="+mn-cs"/>
            </a:rPr>
            <a:t>Advocacy</a:t>
          </a:r>
        </a:p>
      </dgm:t>
    </dgm:pt>
    <dgm:pt modelId="{B5DAE53E-5B7D-4F35-BDC5-F04C11766E15}" type="parTrans" cxnId="{DE2C2781-7285-49E2-AA4E-B92F65851352}">
      <dgm:prSet/>
      <dgm:spPr>
        <a:xfrm rot="12960000">
          <a:off x="1221172" y="1121126"/>
          <a:ext cx="1108119" cy="329414"/>
        </a:xfrm>
        <a:solidFill>
          <a:srgbClr val="5B9BD5">
            <a:tint val="60000"/>
            <a:hueOff val="0"/>
            <a:satOff val="0"/>
            <a:lumOff val="0"/>
            <a:alphaOff val="0"/>
          </a:srgbClr>
        </a:solidFill>
        <a:ln>
          <a:noFill/>
        </a:ln>
        <a:effectLst/>
      </dgm:spPr>
      <dgm:t>
        <a:bodyPr/>
        <a:lstStyle/>
        <a:p>
          <a:endParaRPr lang="en-US"/>
        </a:p>
      </dgm:t>
    </dgm:pt>
    <dgm:pt modelId="{CB774ED2-0A85-407E-AFBB-C5EBB9B34EA1}" type="sibTrans" cxnId="{DE2C2781-7285-49E2-AA4E-B92F65851352}">
      <dgm:prSet/>
      <dgm:spPr/>
      <dgm:t>
        <a:bodyPr/>
        <a:lstStyle/>
        <a:p>
          <a:endParaRPr lang="en-US"/>
        </a:p>
      </dgm:t>
    </dgm:pt>
    <dgm:pt modelId="{602AD30E-05A3-4E48-B572-581CD20C4012}">
      <dgm:prSet phldrT="[Text]"/>
      <dgm:spPr>
        <a:xfrm>
          <a:off x="1797711" y="611"/>
          <a:ext cx="809088" cy="647270"/>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a:solidFill>
                <a:sysClr val="window" lastClr="FFFFFF"/>
              </a:solidFill>
              <a:latin typeface="Calibri" panose="020F0502020204030204"/>
              <a:ea typeface="+mn-ea"/>
              <a:cs typeface="+mn-cs"/>
            </a:rPr>
            <a:t>Shared decision-making</a:t>
          </a:r>
        </a:p>
      </dgm:t>
    </dgm:pt>
    <dgm:pt modelId="{641DBBD0-34FB-4D12-8DE3-5CA173CFA00D}" type="parTrans" cxnId="{62E6AD74-FBA4-4A2A-BFE6-7CCB4508342B}">
      <dgm:prSet/>
      <dgm:spPr>
        <a:xfrm rot="15120000">
          <a:off x="1819409" y="686481"/>
          <a:ext cx="1108119" cy="329414"/>
        </a:xfrm>
        <a:solidFill>
          <a:srgbClr val="5B9BD5">
            <a:tint val="60000"/>
            <a:hueOff val="0"/>
            <a:satOff val="0"/>
            <a:lumOff val="0"/>
            <a:alphaOff val="0"/>
          </a:srgbClr>
        </a:solidFill>
        <a:ln>
          <a:noFill/>
        </a:ln>
        <a:effectLst/>
      </dgm:spPr>
      <dgm:t>
        <a:bodyPr/>
        <a:lstStyle/>
        <a:p>
          <a:endParaRPr lang="en-US"/>
        </a:p>
      </dgm:t>
    </dgm:pt>
    <dgm:pt modelId="{AE25315E-42A0-491D-8FA6-F9704530ACD5}" type="sibTrans" cxnId="{62E6AD74-FBA4-4A2A-BFE6-7CCB4508342B}">
      <dgm:prSet/>
      <dgm:spPr/>
      <dgm:t>
        <a:bodyPr/>
        <a:lstStyle/>
        <a:p>
          <a:endParaRPr lang="en-US"/>
        </a:p>
      </dgm:t>
    </dgm:pt>
    <dgm:pt modelId="{4FFAEBDE-729D-4FF5-B342-A021DAE3F79D}">
      <dgm:prSet phldrT="[Text]"/>
      <dgm:spPr/>
      <dgm:t>
        <a:bodyPr/>
        <a:lstStyle/>
        <a:p>
          <a:endParaRPr lang="en-US"/>
        </a:p>
      </dgm:t>
    </dgm:pt>
    <dgm:pt modelId="{C35EDE26-51BB-4D19-83C3-D7A36763A7C3}" type="parTrans" cxnId="{1BD7ACB8-84D3-4033-99D1-9E59C86F4896}">
      <dgm:prSet/>
      <dgm:spPr/>
      <dgm:t>
        <a:bodyPr/>
        <a:lstStyle/>
        <a:p>
          <a:endParaRPr lang="en-US"/>
        </a:p>
      </dgm:t>
    </dgm:pt>
    <dgm:pt modelId="{509CB1A6-F885-4249-8622-9EDAEB2971CD}" type="sibTrans" cxnId="{1BD7ACB8-84D3-4033-99D1-9E59C86F4896}">
      <dgm:prSet/>
      <dgm:spPr/>
      <dgm:t>
        <a:bodyPr/>
        <a:lstStyle/>
        <a:p>
          <a:endParaRPr lang="en-US"/>
        </a:p>
      </dgm:t>
    </dgm:pt>
    <dgm:pt modelId="{918EF110-DD69-40A2-8515-CF2B04FFD497}">
      <dgm:prSet phldrT="[Text]"/>
      <dgm:spPr>
        <a:xfrm>
          <a:off x="4089189" y="1665467"/>
          <a:ext cx="809088" cy="647270"/>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a:solidFill>
                <a:sysClr val="window" lastClr="FFFFFF"/>
              </a:solidFill>
              <a:latin typeface="Calibri" panose="020F0502020204030204"/>
              <a:ea typeface="+mn-ea"/>
              <a:cs typeface="+mn-cs"/>
            </a:rPr>
            <a:t>Practicalities of the consent process</a:t>
          </a:r>
        </a:p>
      </dgm:t>
    </dgm:pt>
    <dgm:pt modelId="{A5C0D08D-0BA6-4B53-B97F-23ACB0C3FCA9}" type="parTrans" cxnId="{78390B92-1113-4429-9389-A6B445F8160B}">
      <dgm:prSet/>
      <dgm:spPr>
        <a:xfrm>
          <a:off x="3385614" y="1824395"/>
          <a:ext cx="1108119" cy="329414"/>
        </a:xfrm>
        <a:solidFill>
          <a:srgbClr val="5B9BD5">
            <a:tint val="60000"/>
            <a:hueOff val="0"/>
            <a:satOff val="0"/>
            <a:lumOff val="0"/>
            <a:alphaOff val="0"/>
          </a:srgbClr>
        </a:solidFill>
        <a:ln>
          <a:noFill/>
        </a:ln>
        <a:effectLst/>
      </dgm:spPr>
      <dgm:t>
        <a:bodyPr/>
        <a:lstStyle/>
        <a:p>
          <a:endParaRPr lang="en-US"/>
        </a:p>
      </dgm:t>
    </dgm:pt>
    <dgm:pt modelId="{69C2FCBC-5C35-46A8-B807-4435878940D9}" type="sibTrans" cxnId="{78390B92-1113-4429-9389-A6B445F8160B}">
      <dgm:prSet/>
      <dgm:spPr/>
      <dgm:t>
        <a:bodyPr/>
        <a:lstStyle/>
        <a:p>
          <a:endParaRPr lang="en-US"/>
        </a:p>
      </dgm:t>
    </dgm:pt>
    <dgm:pt modelId="{14ABBAF9-C79D-4DA2-9EFA-B7224E20FDD6}">
      <dgm:prSet phldrT="[Text]"/>
      <dgm:spPr>
        <a:xfrm>
          <a:off x="2879600" y="611"/>
          <a:ext cx="809088" cy="647270"/>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a:solidFill>
                <a:sysClr val="window" lastClr="FFFFFF"/>
              </a:solidFill>
              <a:latin typeface="Calibri" panose="020F0502020204030204"/>
              <a:ea typeface="+mn-ea"/>
              <a:cs typeface="+mn-cs"/>
            </a:rPr>
            <a:t>Capacity</a:t>
          </a:r>
        </a:p>
      </dgm:t>
    </dgm:pt>
    <dgm:pt modelId="{544526A6-5945-4420-A969-9503C68E0EEF}" type="parTrans" cxnId="{689E5EFA-F6C6-4A99-9A3B-82EAD3EC1628}">
      <dgm:prSet/>
      <dgm:spPr>
        <a:xfrm rot="17280000">
          <a:off x="2558871" y="686481"/>
          <a:ext cx="1108119" cy="329414"/>
        </a:xfrm>
        <a:solidFill>
          <a:srgbClr val="5B9BD5">
            <a:tint val="60000"/>
            <a:hueOff val="0"/>
            <a:satOff val="0"/>
            <a:lumOff val="0"/>
            <a:alphaOff val="0"/>
          </a:srgbClr>
        </a:solidFill>
        <a:ln>
          <a:noFill/>
        </a:ln>
        <a:effectLst/>
      </dgm:spPr>
      <dgm:t>
        <a:bodyPr/>
        <a:lstStyle/>
        <a:p>
          <a:endParaRPr lang="en-US"/>
        </a:p>
      </dgm:t>
    </dgm:pt>
    <dgm:pt modelId="{E152E498-2CF0-4B9C-BDD3-2ACC63653BC3}" type="sibTrans" cxnId="{689E5EFA-F6C6-4A99-9A3B-82EAD3EC1628}">
      <dgm:prSet/>
      <dgm:spPr/>
      <dgm:t>
        <a:bodyPr/>
        <a:lstStyle/>
        <a:p>
          <a:endParaRPr lang="en-US"/>
        </a:p>
      </dgm:t>
    </dgm:pt>
    <dgm:pt modelId="{0788BB49-BE5A-4C1B-8849-70E4EC505561}">
      <dgm:prSet phldrT="[Text]"/>
      <dgm:spPr>
        <a:xfrm>
          <a:off x="3754867" y="636529"/>
          <a:ext cx="809088" cy="647270"/>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a:solidFill>
                <a:sysClr val="window" lastClr="FFFFFF"/>
              </a:solidFill>
              <a:latin typeface="Calibri" panose="020F0502020204030204"/>
              <a:ea typeface="+mn-ea"/>
              <a:cs typeface="+mn-cs"/>
            </a:rPr>
            <a:t>Communication of risk and benefit</a:t>
          </a:r>
        </a:p>
      </dgm:t>
    </dgm:pt>
    <dgm:pt modelId="{36EA3416-0C86-4543-A894-2358BA436234}" type="parTrans" cxnId="{3530B000-1FA1-4E10-9904-7A1E7F86AFF1}">
      <dgm:prSet/>
      <dgm:spPr>
        <a:xfrm rot="19440000">
          <a:off x="3157107" y="1121126"/>
          <a:ext cx="1108119" cy="329414"/>
        </a:xfrm>
        <a:solidFill>
          <a:srgbClr val="5B9BD5">
            <a:tint val="60000"/>
            <a:hueOff val="0"/>
            <a:satOff val="0"/>
            <a:lumOff val="0"/>
            <a:alphaOff val="0"/>
          </a:srgbClr>
        </a:solidFill>
        <a:ln>
          <a:noFill/>
        </a:ln>
        <a:effectLst/>
      </dgm:spPr>
      <dgm:t>
        <a:bodyPr/>
        <a:lstStyle/>
        <a:p>
          <a:endParaRPr lang="en-US"/>
        </a:p>
      </dgm:t>
    </dgm:pt>
    <dgm:pt modelId="{0F6F7DC7-15BC-42B1-9F37-3631B81C3743}" type="sibTrans" cxnId="{3530B000-1FA1-4E10-9904-7A1E7F86AFF1}">
      <dgm:prSet/>
      <dgm:spPr/>
      <dgm:t>
        <a:bodyPr/>
        <a:lstStyle/>
        <a:p>
          <a:endParaRPr lang="en-US"/>
        </a:p>
      </dgm:t>
    </dgm:pt>
    <dgm:pt modelId="{E3DDD242-8572-459A-B55F-287AB606505B}" type="pres">
      <dgm:prSet presAssocID="{8D9F8CD3-400D-47A6-82EA-0A2F355643E3}" presName="cycle" presStyleCnt="0">
        <dgm:presLayoutVars>
          <dgm:chMax val="1"/>
          <dgm:dir/>
          <dgm:animLvl val="ctr"/>
          <dgm:resizeHandles val="exact"/>
        </dgm:presLayoutVars>
      </dgm:prSet>
      <dgm:spPr/>
      <dgm:t>
        <a:bodyPr/>
        <a:lstStyle/>
        <a:p>
          <a:endParaRPr lang="en-US"/>
        </a:p>
      </dgm:t>
    </dgm:pt>
    <dgm:pt modelId="{C93919FE-760F-4346-8E65-A0A9EE5CD3E3}" type="pres">
      <dgm:prSet presAssocID="{79AFC295-0C70-4360-BA63-6327A64B8274}" presName="centerShape" presStyleLbl="node0" presStyleIdx="0" presStyleCnt="1"/>
      <dgm:spPr>
        <a:prstGeom prst="ellipse">
          <a:avLst/>
        </a:prstGeom>
      </dgm:spPr>
      <dgm:t>
        <a:bodyPr/>
        <a:lstStyle/>
        <a:p>
          <a:endParaRPr lang="en-US"/>
        </a:p>
      </dgm:t>
    </dgm:pt>
    <dgm:pt modelId="{94F31840-6E72-48F9-88E5-5B3F10935A57}" type="pres">
      <dgm:prSet presAssocID="{75990E79-2BFC-43EC-9B2A-2CA3DF5DB201}" presName="parTrans" presStyleLbl="bgSibTrans2D1" presStyleIdx="0" presStyleCnt="6"/>
      <dgm:spPr>
        <a:prstGeom prst="leftArrow">
          <a:avLst>
            <a:gd name="adj1" fmla="val 60000"/>
            <a:gd name="adj2" fmla="val 50000"/>
          </a:avLst>
        </a:prstGeom>
      </dgm:spPr>
      <dgm:t>
        <a:bodyPr/>
        <a:lstStyle/>
        <a:p>
          <a:endParaRPr lang="en-US"/>
        </a:p>
      </dgm:t>
    </dgm:pt>
    <dgm:pt modelId="{75EFBAA8-556A-447F-A82E-6D457392C805}" type="pres">
      <dgm:prSet presAssocID="{0E081A50-A9BB-48A8-A738-93CA871A86FF}" presName="node" presStyleLbl="node1" presStyleIdx="0" presStyleCnt="6">
        <dgm:presLayoutVars>
          <dgm:bulletEnabled val="1"/>
        </dgm:presLayoutVars>
      </dgm:prSet>
      <dgm:spPr>
        <a:prstGeom prst="roundRect">
          <a:avLst>
            <a:gd name="adj" fmla="val 10000"/>
          </a:avLst>
        </a:prstGeom>
      </dgm:spPr>
      <dgm:t>
        <a:bodyPr/>
        <a:lstStyle/>
        <a:p>
          <a:endParaRPr lang="en-US"/>
        </a:p>
      </dgm:t>
    </dgm:pt>
    <dgm:pt modelId="{E894FC04-1822-4740-8ECA-31EE784A25B8}" type="pres">
      <dgm:prSet presAssocID="{B5DAE53E-5B7D-4F35-BDC5-F04C11766E15}" presName="parTrans" presStyleLbl="bgSibTrans2D1" presStyleIdx="1" presStyleCnt="6"/>
      <dgm:spPr>
        <a:prstGeom prst="leftArrow">
          <a:avLst>
            <a:gd name="adj1" fmla="val 60000"/>
            <a:gd name="adj2" fmla="val 50000"/>
          </a:avLst>
        </a:prstGeom>
      </dgm:spPr>
      <dgm:t>
        <a:bodyPr/>
        <a:lstStyle/>
        <a:p>
          <a:endParaRPr lang="en-US"/>
        </a:p>
      </dgm:t>
    </dgm:pt>
    <dgm:pt modelId="{C72EAD24-D112-4F57-9FA9-78EDA6698E01}" type="pres">
      <dgm:prSet presAssocID="{B4F320EF-CAB5-44CB-840D-25EBFFABE5E4}" presName="node" presStyleLbl="node1" presStyleIdx="1" presStyleCnt="6">
        <dgm:presLayoutVars>
          <dgm:bulletEnabled val="1"/>
        </dgm:presLayoutVars>
      </dgm:prSet>
      <dgm:spPr>
        <a:prstGeom prst="roundRect">
          <a:avLst>
            <a:gd name="adj" fmla="val 10000"/>
          </a:avLst>
        </a:prstGeom>
      </dgm:spPr>
      <dgm:t>
        <a:bodyPr/>
        <a:lstStyle/>
        <a:p>
          <a:endParaRPr lang="en-US"/>
        </a:p>
      </dgm:t>
    </dgm:pt>
    <dgm:pt modelId="{96959E38-20C7-4849-97F4-931C7872C921}" type="pres">
      <dgm:prSet presAssocID="{641DBBD0-34FB-4D12-8DE3-5CA173CFA00D}" presName="parTrans" presStyleLbl="bgSibTrans2D1" presStyleIdx="2" presStyleCnt="6"/>
      <dgm:spPr>
        <a:prstGeom prst="leftArrow">
          <a:avLst>
            <a:gd name="adj1" fmla="val 60000"/>
            <a:gd name="adj2" fmla="val 50000"/>
          </a:avLst>
        </a:prstGeom>
      </dgm:spPr>
      <dgm:t>
        <a:bodyPr/>
        <a:lstStyle/>
        <a:p>
          <a:endParaRPr lang="en-US"/>
        </a:p>
      </dgm:t>
    </dgm:pt>
    <dgm:pt modelId="{D44FF8F0-FD43-4A6D-BE7D-AA7556F7A7B2}" type="pres">
      <dgm:prSet presAssocID="{602AD30E-05A3-4E48-B572-581CD20C4012}" presName="node" presStyleLbl="node1" presStyleIdx="2" presStyleCnt="6">
        <dgm:presLayoutVars>
          <dgm:bulletEnabled val="1"/>
        </dgm:presLayoutVars>
      </dgm:prSet>
      <dgm:spPr>
        <a:prstGeom prst="roundRect">
          <a:avLst>
            <a:gd name="adj" fmla="val 10000"/>
          </a:avLst>
        </a:prstGeom>
      </dgm:spPr>
      <dgm:t>
        <a:bodyPr/>
        <a:lstStyle/>
        <a:p>
          <a:endParaRPr lang="en-US"/>
        </a:p>
      </dgm:t>
    </dgm:pt>
    <dgm:pt modelId="{07549667-480F-4CAB-A051-4945014D3C7A}" type="pres">
      <dgm:prSet presAssocID="{544526A6-5945-4420-A969-9503C68E0EEF}" presName="parTrans" presStyleLbl="bgSibTrans2D1" presStyleIdx="3" presStyleCnt="6"/>
      <dgm:spPr>
        <a:prstGeom prst="leftArrow">
          <a:avLst>
            <a:gd name="adj1" fmla="val 60000"/>
            <a:gd name="adj2" fmla="val 50000"/>
          </a:avLst>
        </a:prstGeom>
      </dgm:spPr>
      <dgm:t>
        <a:bodyPr/>
        <a:lstStyle/>
        <a:p>
          <a:endParaRPr lang="en-US"/>
        </a:p>
      </dgm:t>
    </dgm:pt>
    <dgm:pt modelId="{9531C740-5E48-42C3-9488-385875D50D73}" type="pres">
      <dgm:prSet presAssocID="{14ABBAF9-C79D-4DA2-9EFA-B7224E20FDD6}" presName="node" presStyleLbl="node1" presStyleIdx="3" presStyleCnt="6">
        <dgm:presLayoutVars>
          <dgm:bulletEnabled val="1"/>
        </dgm:presLayoutVars>
      </dgm:prSet>
      <dgm:spPr>
        <a:prstGeom prst="roundRect">
          <a:avLst>
            <a:gd name="adj" fmla="val 10000"/>
          </a:avLst>
        </a:prstGeom>
      </dgm:spPr>
      <dgm:t>
        <a:bodyPr/>
        <a:lstStyle/>
        <a:p>
          <a:endParaRPr lang="en-US"/>
        </a:p>
      </dgm:t>
    </dgm:pt>
    <dgm:pt modelId="{9582DF29-8654-4CE2-8EC2-6FA270390A1D}" type="pres">
      <dgm:prSet presAssocID="{36EA3416-0C86-4543-A894-2358BA436234}" presName="parTrans" presStyleLbl="bgSibTrans2D1" presStyleIdx="4" presStyleCnt="6"/>
      <dgm:spPr>
        <a:prstGeom prst="leftArrow">
          <a:avLst>
            <a:gd name="adj1" fmla="val 60000"/>
            <a:gd name="adj2" fmla="val 50000"/>
          </a:avLst>
        </a:prstGeom>
      </dgm:spPr>
      <dgm:t>
        <a:bodyPr/>
        <a:lstStyle/>
        <a:p>
          <a:endParaRPr lang="en-US"/>
        </a:p>
      </dgm:t>
    </dgm:pt>
    <dgm:pt modelId="{AE7912EC-3051-4660-9EF3-B3C9E1A5D3F7}" type="pres">
      <dgm:prSet presAssocID="{0788BB49-BE5A-4C1B-8849-70E4EC505561}" presName="node" presStyleLbl="node1" presStyleIdx="4" presStyleCnt="6">
        <dgm:presLayoutVars>
          <dgm:bulletEnabled val="1"/>
        </dgm:presLayoutVars>
      </dgm:prSet>
      <dgm:spPr>
        <a:prstGeom prst="roundRect">
          <a:avLst>
            <a:gd name="adj" fmla="val 10000"/>
          </a:avLst>
        </a:prstGeom>
      </dgm:spPr>
      <dgm:t>
        <a:bodyPr/>
        <a:lstStyle/>
        <a:p>
          <a:endParaRPr lang="en-US"/>
        </a:p>
      </dgm:t>
    </dgm:pt>
    <dgm:pt modelId="{CA62E874-5FEA-4430-ABA2-4566B52A006E}" type="pres">
      <dgm:prSet presAssocID="{A5C0D08D-0BA6-4B53-B97F-23ACB0C3FCA9}" presName="parTrans" presStyleLbl="bgSibTrans2D1" presStyleIdx="5" presStyleCnt="6"/>
      <dgm:spPr>
        <a:prstGeom prst="leftArrow">
          <a:avLst>
            <a:gd name="adj1" fmla="val 60000"/>
            <a:gd name="adj2" fmla="val 50000"/>
          </a:avLst>
        </a:prstGeom>
      </dgm:spPr>
      <dgm:t>
        <a:bodyPr/>
        <a:lstStyle/>
        <a:p>
          <a:endParaRPr lang="en-US"/>
        </a:p>
      </dgm:t>
    </dgm:pt>
    <dgm:pt modelId="{7433BFBC-6EB3-406A-81F3-1F89584D1EF0}" type="pres">
      <dgm:prSet presAssocID="{918EF110-DD69-40A2-8515-CF2B04FFD497}" presName="node" presStyleLbl="node1" presStyleIdx="5" presStyleCnt="6">
        <dgm:presLayoutVars>
          <dgm:bulletEnabled val="1"/>
        </dgm:presLayoutVars>
      </dgm:prSet>
      <dgm:spPr>
        <a:prstGeom prst="roundRect">
          <a:avLst>
            <a:gd name="adj" fmla="val 10000"/>
          </a:avLst>
        </a:prstGeom>
      </dgm:spPr>
      <dgm:t>
        <a:bodyPr/>
        <a:lstStyle/>
        <a:p>
          <a:endParaRPr lang="en-US"/>
        </a:p>
      </dgm:t>
    </dgm:pt>
  </dgm:ptLst>
  <dgm:cxnLst>
    <dgm:cxn modelId="{CCC8A6DC-F6F6-421A-8CF4-CFEF9E0E7FF9}" type="presOf" srcId="{0E081A50-A9BB-48A8-A738-93CA871A86FF}" destId="{75EFBAA8-556A-447F-A82E-6D457392C805}" srcOrd="0" destOrd="0" presId="urn:microsoft.com/office/officeart/2005/8/layout/radial4"/>
    <dgm:cxn modelId="{22719D8B-9631-4E75-8DDB-95635BCF90A0}" type="presOf" srcId="{0788BB49-BE5A-4C1B-8849-70E4EC505561}" destId="{AE7912EC-3051-4660-9EF3-B3C9E1A5D3F7}" srcOrd="0" destOrd="0" presId="urn:microsoft.com/office/officeart/2005/8/layout/radial4"/>
    <dgm:cxn modelId="{4482742F-B488-4AA2-8AB7-33F5327E5519}" type="presOf" srcId="{544526A6-5945-4420-A969-9503C68E0EEF}" destId="{07549667-480F-4CAB-A051-4945014D3C7A}" srcOrd="0" destOrd="0" presId="urn:microsoft.com/office/officeart/2005/8/layout/radial4"/>
    <dgm:cxn modelId="{1BD7ACB8-84D3-4033-99D1-9E59C86F4896}" srcId="{8D9F8CD3-400D-47A6-82EA-0A2F355643E3}" destId="{4FFAEBDE-729D-4FF5-B342-A021DAE3F79D}" srcOrd="1" destOrd="0" parTransId="{C35EDE26-51BB-4D19-83C3-D7A36763A7C3}" sibTransId="{509CB1A6-F885-4249-8622-9EDAEB2971CD}"/>
    <dgm:cxn modelId="{7EF9A7E8-E8F4-4FA7-8101-1C015283568B}" type="presOf" srcId="{B4F320EF-CAB5-44CB-840D-25EBFFABE5E4}" destId="{C72EAD24-D112-4F57-9FA9-78EDA6698E01}" srcOrd="0" destOrd="0" presId="urn:microsoft.com/office/officeart/2005/8/layout/radial4"/>
    <dgm:cxn modelId="{D35924D8-59E2-404C-B992-17E5A8F284BA}" type="presOf" srcId="{B5DAE53E-5B7D-4F35-BDC5-F04C11766E15}" destId="{E894FC04-1822-4740-8ECA-31EE784A25B8}" srcOrd="0" destOrd="0" presId="urn:microsoft.com/office/officeart/2005/8/layout/radial4"/>
    <dgm:cxn modelId="{3530B000-1FA1-4E10-9904-7A1E7F86AFF1}" srcId="{79AFC295-0C70-4360-BA63-6327A64B8274}" destId="{0788BB49-BE5A-4C1B-8849-70E4EC505561}" srcOrd="4" destOrd="0" parTransId="{36EA3416-0C86-4543-A894-2358BA436234}" sibTransId="{0F6F7DC7-15BC-42B1-9F37-3631B81C3743}"/>
    <dgm:cxn modelId="{1F15397E-2479-491E-8DC2-DB65A30B1DF2}" type="presOf" srcId="{602AD30E-05A3-4E48-B572-581CD20C4012}" destId="{D44FF8F0-FD43-4A6D-BE7D-AA7556F7A7B2}" srcOrd="0" destOrd="0" presId="urn:microsoft.com/office/officeart/2005/8/layout/radial4"/>
    <dgm:cxn modelId="{22554152-3CF5-418F-89AC-87C53006843E}" type="presOf" srcId="{36EA3416-0C86-4543-A894-2358BA436234}" destId="{9582DF29-8654-4CE2-8EC2-6FA270390A1D}" srcOrd="0" destOrd="0" presId="urn:microsoft.com/office/officeart/2005/8/layout/radial4"/>
    <dgm:cxn modelId="{90C34E23-BD8B-4E16-9C10-0268FC5D154A}" type="presOf" srcId="{14ABBAF9-C79D-4DA2-9EFA-B7224E20FDD6}" destId="{9531C740-5E48-42C3-9488-385875D50D73}" srcOrd="0" destOrd="0" presId="urn:microsoft.com/office/officeart/2005/8/layout/radial4"/>
    <dgm:cxn modelId="{ED46B749-B48E-4D38-BA5B-EBFD78BF5C40}" type="presOf" srcId="{75990E79-2BFC-43EC-9B2A-2CA3DF5DB201}" destId="{94F31840-6E72-48F9-88E5-5B3F10935A57}" srcOrd="0" destOrd="0" presId="urn:microsoft.com/office/officeart/2005/8/layout/radial4"/>
    <dgm:cxn modelId="{D4801507-14AA-4990-9C83-2CF165E4AB60}" srcId="{79AFC295-0C70-4360-BA63-6327A64B8274}" destId="{0E081A50-A9BB-48A8-A738-93CA871A86FF}" srcOrd="0" destOrd="0" parTransId="{75990E79-2BFC-43EC-9B2A-2CA3DF5DB201}" sibTransId="{C3FDFF79-D209-4172-A889-FFE72397976E}"/>
    <dgm:cxn modelId="{28D205D4-9C41-4DB2-B403-341E591BBB54}" type="presOf" srcId="{A5C0D08D-0BA6-4B53-B97F-23ACB0C3FCA9}" destId="{CA62E874-5FEA-4430-ABA2-4566B52A006E}" srcOrd="0" destOrd="0" presId="urn:microsoft.com/office/officeart/2005/8/layout/radial4"/>
    <dgm:cxn modelId="{689E5EFA-F6C6-4A99-9A3B-82EAD3EC1628}" srcId="{79AFC295-0C70-4360-BA63-6327A64B8274}" destId="{14ABBAF9-C79D-4DA2-9EFA-B7224E20FDD6}" srcOrd="3" destOrd="0" parTransId="{544526A6-5945-4420-A969-9503C68E0EEF}" sibTransId="{E152E498-2CF0-4B9C-BDD3-2ACC63653BC3}"/>
    <dgm:cxn modelId="{E685A2A1-B6D6-4CB8-92A1-4235AD38C3CE}" type="presOf" srcId="{79AFC295-0C70-4360-BA63-6327A64B8274}" destId="{C93919FE-760F-4346-8E65-A0A9EE5CD3E3}" srcOrd="0" destOrd="0" presId="urn:microsoft.com/office/officeart/2005/8/layout/radial4"/>
    <dgm:cxn modelId="{62E6AD74-FBA4-4A2A-BFE6-7CCB4508342B}" srcId="{79AFC295-0C70-4360-BA63-6327A64B8274}" destId="{602AD30E-05A3-4E48-B572-581CD20C4012}" srcOrd="2" destOrd="0" parTransId="{641DBBD0-34FB-4D12-8DE3-5CA173CFA00D}" sibTransId="{AE25315E-42A0-491D-8FA6-F9704530ACD5}"/>
    <dgm:cxn modelId="{4EB8CA70-5C45-4641-ABEC-195DBEC70E77}" type="presOf" srcId="{8D9F8CD3-400D-47A6-82EA-0A2F355643E3}" destId="{E3DDD242-8572-459A-B55F-287AB606505B}" srcOrd="0" destOrd="0" presId="urn:microsoft.com/office/officeart/2005/8/layout/radial4"/>
    <dgm:cxn modelId="{DD082FBD-F6A6-4806-A169-7F4E480C9306}" srcId="{8D9F8CD3-400D-47A6-82EA-0A2F355643E3}" destId="{79AFC295-0C70-4360-BA63-6327A64B8274}" srcOrd="0" destOrd="0" parTransId="{5E0E9673-413A-40A2-8172-A55CC2E0000C}" sibTransId="{F3F6AB4A-C2AD-4869-8FB0-62E405453BE4}"/>
    <dgm:cxn modelId="{78390B92-1113-4429-9389-A6B445F8160B}" srcId="{79AFC295-0C70-4360-BA63-6327A64B8274}" destId="{918EF110-DD69-40A2-8515-CF2B04FFD497}" srcOrd="5" destOrd="0" parTransId="{A5C0D08D-0BA6-4B53-B97F-23ACB0C3FCA9}" sibTransId="{69C2FCBC-5C35-46A8-B807-4435878940D9}"/>
    <dgm:cxn modelId="{4CA7A45C-DF8C-4718-BB2C-7953C3FEDD5C}" type="presOf" srcId="{641DBBD0-34FB-4D12-8DE3-5CA173CFA00D}" destId="{96959E38-20C7-4849-97F4-931C7872C921}" srcOrd="0" destOrd="0" presId="urn:microsoft.com/office/officeart/2005/8/layout/radial4"/>
    <dgm:cxn modelId="{83E180E6-B92A-4E86-A51D-9130324E0B3A}" type="presOf" srcId="{918EF110-DD69-40A2-8515-CF2B04FFD497}" destId="{7433BFBC-6EB3-406A-81F3-1F89584D1EF0}" srcOrd="0" destOrd="0" presId="urn:microsoft.com/office/officeart/2005/8/layout/radial4"/>
    <dgm:cxn modelId="{DE2C2781-7285-49E2-AA4E-B92F65851352}" srcId="{79AFC295-0C70-4360-BA63-6327A64B8274}" destId="{B4F320EF-CAB5-44CB-840D-25EBFFABE5E4}" srcOrd="1" destOrd="0" parTransId="{B5DAE53E-5B7D-4F35-BDC5-F04C11766E15}" sibTransId="{CB774ED2-0A85-407E-AFBB-C5EBB9B34EA1}"/>
    <dgm:cxn modelId="{3F7D5E32-7727-4E54-8596-DAAEC4BFFD3E}" type="presParOf" srcId="{E3DDD242-8572-459A-B55F-287AB606505B}" destId="{C93919FE-760F-4346-8E65-A0A9EE5CD3E3}" srcOrd="0" destOrd="0" presId="urn:microsoft.com/office/officeart/2005/8/layout/radial4"/>
    <dgm:cxn modelId="{B002DF0E-0D9E-4353-8560-B615491459EA}" type="presParOf" srcId="{E3DDD242-8572-459A-B55F-287AB606505B}" destId="{94F31840-6E72-48F9-88E5-5B3F10935A57}" srcOrd="1" destOrd="0" presId="urn:microsoft.com/office/officeart/2005/8/layout/radial4"/>
    <dgm:cxn modelId="{CE292547-49B7-4DF5-A3EB-04D41EAFA376}" type="presParOf" srcId="{E3DDD242-8572-459A-B55F-287AB606505B}" destId="{75EFBAA8-556A-447F-A82E-6D457392C805}" srcOrd="2" destOrd="0" presId="urn:microsoft.com/office/officeart/2005/8/layout/radial4"/>
    <dgm:cxn modelId="{DFB7F476-0EFA-45A0-8B63-E2635A54F241}" type="presParOf" srcId="{E3DDD242-8572-459A-B55F-287AB606505B}" destId="{E894FC04-1822-4740-8ECA-31EE784A25B8}" srcOrd="3" destOrd="0" presId="urn:microsoft.com/office/officeart/2005/8/layout/radial4"/>
    <dgm:cxn modelId="{DD3E5346-A6F2-47D8-9CC3-030C9EBC3D1F}" type="presParOf" srcId="{E3DDD242-8572-459A-B55F-287AB606505B}" destId="{C72EAD24-D112-4F57-9FA9-78EDA6698E01}" srcOrd="4" destOrd="0" presId="urn:microsoft.com/office/officeart/2005/8/layout/radial4"/>
    <dgm:cxn modelId="{F2989705-0F4F-460B-BF60-D4632BD09247}" type="presParOf" srcId="{E3DDD242-8572-459A-B55F-287AB606505B}" destId="{96959E38-20C7-4849-97F4-931C7872C921}" srcOrd="5" destOrd="0" presId="urn:microsoft.com/office/officeart/2005/8/layout/radial4"/>
    <dgm:cxn modelId="{2108636C-A2F8-4C11-A70F-36DB10DA5E1B}" type="presParOf" srcId="{E3DDD242-8572-459A-B55F-287AB606505B}" destId="{D44FF8F0-FD43-4A6D-BE7D-AA7556F7A7B2}" srcOrd="6" destOrd="0" presId="urn:microsoft.com/office/officeart/2005/8/layout/radial4"/>
    <dgm:cxn modelId="{109164F5-A9D7-49B4-B33A-DF816C265BA3}" type="presParOf" srcId="{E3DDD242-8572-459A-B55F-287AB606505B}" destId="{07549667-480F-4CAB-A051-4945014D3C7A}" srcOrd="7" destOrd="0" presId="urn:microsoft.com/office/officeart/2005/8/layout/radial4"/>
    <dgm:cxn modelId="{AB99BEF1-4457-41E8-B2F3-7B44954A1C90}" type="presParOf" srcId="{E3DDD242-8572-459A-B55F-287AB606505B}" destId="{9531C740-5E48-42C3-9488-385875D50D73}" srcOrd="8" destOrd="0" presId="urn:microsoft.com/office/officeart/2005/8/layout/radial4"/>
    <dgm:cxn modelId="{0E493547-E927-4900-AAA8-A6C492B9BB74}" type="presParOf" srcId="{E3DDD242-8572-459A-B55F-287AB606505B}" destId="{9582DF29-8654-4CE2-8EC2-6FA270390A1D}" srcOrd="9" destOrd="0" presId="urn:microsoft.com/office/officeart/2005/8/layout/radial4"/>
    <dgm:cxn modelId="{306E24F1-7A49-4084-B109-AC318162B3BB}" type="presParOf" srcId="{E3DDD242-8572-459A-B55F-287AB606505B}" destId="{AE7912EC-3051-4660-9EF3-B3C9E1A5D3F7}" srcOrd="10" destOrd="0" presId="urn:microsoft.com/office/officeart/2005/8/layout/radial4"/>
    <dgm:cxn modelId="{D4705F44-051F-4C2D-8B1A-F69372A51142}" type="presParOf" srcId="{E3DDD242-8572-459A-B55F-287AB606505B}" destId="{CA62E874-5FEA-4430-ABA2-4566B52A006E}" srcOrd="11" destOrd="0" presId="urn:microsoft.com/office/officeart/2005/8/layout/radial4"/>
    <dgm:cxn modelId="{EBFD0798-35BE-48D9-A491-AE92BAF0EFD3}" type="presParOf" srcId="{E3DDD242-8572-459A-B55F-287AB606505B}" destId="{7433BFBC-6EB3-406A-81F3-1F89584D1EF0}" srcOrd="12"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3919FE-760F-4346-8E65-A0A9EE5CD3E3}">
      <dsp:nvSpPr>
        <dsp:cNvPr id="0" name=""/>
        <dsp:cNvSpPr/>
      </dsp:nvSpPr>
      <dsp:spPr>
        <a:xfrm>
          <a:off x="3065528" y="1918773"/>
          <a:ext cx="1572069" cy="1572069"/>
        </a:xfrm>
        <a:prstGeom prst="ellipse">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a:solidFill>
                <a:sysClr val="window" lastClr="FFFFFF"/>
              </a:solidFill>
              <a:latin typeface="Calibri" panose="020F0502020204030204"/>
              <a:ea typeface="+mn-ea"/>
              <a:cs typeface="+mn-cs"/>
            </a:rPr>
            <a:t>Informed Consent</a:t>
          </a:r>
        </a:p>
      </dsp:txBody>
      <dsp:txXfrm>
        <a:off x="3295752" y="2148997"/>
        <a:ext cx="1111621" cy="1111621"/>
      </dsp:txXfrm>
    </dsp:sp>
    <dsp:sp modelId="{94F31840-6E72-48F9-88E5-5B3F10935A57}">
      <dsp:nvSpPr>
        <dsp:cNvPr id="0" name=""/>
        <dsp:cNvSpPr/>
      </dsp:nvSpPr>
      <dsp:spPr>
        <a:xfrm rot="10800000">
          <a:off x="1470920" y="2480788"/>
          <a:ext cx="1506904" cy="448039"/>
        </a:xfrm>
        <a:prstGeom prst="leftArrow">
          <a:avLst>
            <a:gd name="adj1" fmla="val 60000"/>
            <a:gd name="adj2" fmla="val 50000"/>
          </a:avLst>
        </a:prstGeom>
        <a:solidFill>
          <a:srgbClr val="5B9BD5">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75EFBAA8-556A-447F-A82E-6D457392C805}">
      <dsp:nvSpPr>
        <dsp:cNvPr id="0" name=""/>
        <dsp:cNvSpPr/>
      </dsp:nvSpPr>
      <dsp:spPr>
        <a:xfrm>
          <a:off x="920696" y="2264628"/>
          <a:ext cx="1100448" cy="880359"/>
        </a:xfrm>
        <a:prstGeom prst="roundRect">
          <a:avLst>
            <a:gd name="adj" fmla="val 10000"/>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en-US" sz="1200" kern="1200">
              <a:solidFill>
                <a:sysClr val="window" lastClr="FFFFFF"/>
              </a:solidFill>
              <a:latin typeface="Calibri" panose="020F0502020204030204"/>
              <a:ea typeface="+mn-ea"/>
              <a:cs typeface="+mn-cs"/>
            </a:rPr>
            <a:t>Legal issues</a:t>
          </a:r>
        </a:p>
      </dsp:txBody>
      <dsp:txXfrm>
        <a:off x="946481" y="2290413"/>
        <a:ext cx="1048878" cy="828789"/>
      </dsp:txXfrm>
    </dsp:sp>
    <dsp:sp modelId="{E894FC04-1822-4740-8ECA-31EE784A25B8}">
      <dsp:nvSpPr>
        <dsp:cNvPr id="0" name=""/>
        <dsp:cNvSpPr/>
      </dsp:nvSpPr>
      <dsp:spPr>
        <a:xfrm rot="12960000">
          <a:off x="1781686" y="1524349"/>
          <a:ext cx="1506904" cy="448039"/>
        </a:xfrm>
        <a:prstGeom prst="leftArrow">
          <a:avLst>
            <a:gd name="adj1" fmla="val 60000"/>
            <a:gd name="adj2" fmla="val 50000"/>
          </a:avLst>
        </a:prstGeom>
        <a:solidFill>
          <a:srgbClr val="5B9BD5">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C72EAD24-D112-4F57-9FA9-78EDA6698E01}">
      <dsp:nvSpPr>
        <dsp:cNvPr id="0" name=""/>
        <dsp:cNvSpPr/>
      </dsp:nvSpPr>
      <dsp:spPr>
        <a:xfrm>
          <a:off x="1375358" y="865321"/>
          <a:ext cx="1100448" cy="880359"/>
        </a:xfrm>
        <a:prstGeom prst="roundRect">
          <a:avLst>
            <a:gd name="adj" fmla="val 10000"/>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en-US" sz="1200" kern="1200">
              <a:solidFill>
                <a:sysClr val="window" lastClr="FFFFFF"/>
              </a:solidFill>
              <a:latin typeface="Calibri" panose="020F0502020204030204"/>
              <a:ea typeface="+mn-ea"/>
              <a:cs typeface="+mn-cs"/>
            </a:rPr>
            <a:t>Advocacy</a:t>
          </a:r>
        </a:p>
      </dsp:txBody>
      <dsp:txXfrm>
        <a:off x="1401143" y="891106"/>
        <a:ext cx="1048878" cy="828789"/>
      </dsp:txXfrm>
    </dsp:sp>
    <dsp:sp modelId="{96959E38-20C7-4849-97F4-931C7872C921}">
      <dsp:nvSpPr>
        <dsp:cNvPr id="0" name=""/>
        <dsp:cNvSpPr/>
      </dsp:nvSpPr>
      <dsp:spPr>
        <a:xfrm rot="15120000">
          <a:off x="2595281" y="933238"/>
          <a:ext cx="1506904" cy="448039"/>
        </a:xfrm>
        <a:prstGeom prst="leftArrow">
          <a:avLst>
            <a:gd name="adj1" fmla="val 60000"/>
            <a:gd name="adj2" fmla="val 50000"/>
          </a:avLst>
        </a:prstGeom>
        <a:solidFill>
          <a:srgbClr val="5B9BD5">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D44FF8F0-FD43-4A6D-BE7D-AA7556F7A7B2}">
      <dsp:nvSpPr>
        <dsp:cNvPr id="0" name=""/>
        <dsp:cNvSpPr/>
      </dsp:nvSpPr>
      <dsp:spPr>
        <a:xfrm>
          <a:off x="2565679" y="502"/>
          <a:ext cx="1100448" cy="880359"/>
        </a:xfrm>
        <a:prstGeom prst="roundRect">
          <a:avLst>
            <a:gd name="adj" fmla="val 10000"/>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en-US" sz="1200" kern="1200">
              <a:solidFill>
                <a:sysClr val="window" lastClr="FFFFFF"/>
              </a:solidFill>
              <a:latin typeface="Calibri" panose="020F0502020204030204"/>
              <a:ea typeface="+mn-ea"/>
              <a:cs typeface="+mn-cs"/>
            </a:rPr>
            <a:t>Shared decision-making</a:t>
          </a:r>
        </a:p>
      </dsp:txBody>
      <dsp:txXfrm>
        <a:off x="2591464" y="26287"/>
        <a:ext cx="1048878" cy="828789"/>
      </dsp:txXfrm>
    </dsp:sp>
    <dsp:sp modelId="{07549667-480F-4CAB-A051-4945014D3C7A}">
      <dsp:nvSpPr>
        <dsp:cNvPr id="0" name=""/>
        <dsp:cNvSpPr/>
      </dsp:nvSpPr>
      <dsp:spPr>
        <a:xfrm rot="17280000">
          <a:off x="3600940" y="933238"/>
          <a:ext cx="1506904" cy="448039"/>
        </a:xfrm>
        <a:prstGeom prst="leftArrow">
          <a:avLst>
            <a:gd name="adj1" fmla="val 60000"/>
            <a:gd name="adj2" fmla="val 50000"/>
          </a:avLst>
        </a:prstGeom>
        <a:solidFill>
          <a:srgbClr val="5B9BD5">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9531C740-5E48-42C3-9488-385875D50D73}">
      <dsp:nvSpPr>
        <dsp:cNvPr id="0" name=""/>
        <dsp:cNvSpPr/>
      </dsp:nvSpPr>
      <dsp:spPr>
        <a:xfrm>
          <a:off x="4036998" y="502"/>
          <a:ext cx="1100448" cy="880359"/>
        </a:xfrm>
        <a:prstGeom prst="roundRect">
          <a:avLst>
            <a:gd name="adj" fmla="val 10000"/>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en-US" sz="1200" kern="1200">
              <a:solidFill>
                <a:sysClr val="window" lastClr="FFFFFF"/>
              </a:solidFill>
              <a:latin typeface="Calibri" panose="020F0502020204030204"/>
              <a:ea typeface="+mn-ea"/>
              <a:cs typeface="+mn-cs"/>
            </a:rPr>
            <a:t>Capacity</a:t>
          </a:r>
        </a:p>
      </dsp:txBody>
      <dsp:txXfrm>
        <a:off x="4062783" y="26287"/>
        <a:ext cx="1048878" cy="828789"/>
      </dsp:txXfrm>
    </dsp:sp>
    <dsp:sp modelId="{9582DF29-8654-4CE2-8EC2-6FA270390A1D}">
      <dsp:nvSpPr>
        <dsp:cNvPr id="0" name=""/>
        <dsp:cNvSpPr/>
      </dsp:nvSpPr>
      <dsp:spPr>
        <a:xfrm rot="19440000">
          <a:off x="4414536" y="1524349"/>
          <a:ext cx="1506904" cy="448039"/>
        </a:xfrm>
        <a:prstGeom prst="leftArrow">
          <a:avLst>
            <a:gd name="adj1" fmla="val 60000"/>
            <a:gd name="adj2" fmla="val 50000"/>
          </a:avLst>
        </a:prstGeom>
        <a:solidFill>
          <a:srgbClr val="5B9BD5">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AE7912EC-3051-4660-9EF3-B3C9E1A5D3F7}">
      <dsp:nvSpPr>
        <dsp:cNvPr id="0" name=""/>
        <dsp:cNvSpPr/>
      </dsp:nvSpPr>
      <dsp:spPr>
        <a:xfrm>
          <a:off x="5227319" y="865321"/>
          <a:ext cx="1100448" cy="880359"/>
        </a:xfrm>
        <a:prstGeom prst="roundRect">
          <a:avLst>
            <a:gd name="adj" fmla="val 10000"/>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en-US" sz="1200" kern="1200">
              <a:solidFill>
                <a:sysClr val="window" lastClr="FFFFFF"/>
              </a:solidFill>
              <a:latin typeface="Calibri" panose="020F0502020204030204"/>
              <a:ea typeface="+mn-ea"/>
              <a:cs typeface="+mn-cs"/>
            </a:rPr>
            <a:t>Communication of risk and benefit</a:t>
          </a:r>
        </a:p>
      </dsp:txBody>
      <dsp:txXfrm>
        <a:off x="5253104" y="891106"/>
        <a:ext cx="1048878" cy="828789"/>
      </dsp:txXfrm>
    </dsp:sp>
    <dsp:sp modelId="{CA62E874-5FEA-4430-ABA2-4566B52A006E}">
      <dsp:nvSpPr>
        <dsp:cNvPr id="0" name=""/>
        <dsp:cNvSpPr/>
      </dsp:nvSpPr>
      <dsp:spPr>
        <a:xfrm>
          <a:off x="4725301" y="2480788"/>
          <a:ext cx="1506904" cy="448039"/>
        </a:xfrm>
        <a:prstGeom prst="leftArrow">
          <a:avLst>
            <a:gd name="adj1" fmla="val 60000"/>
            <a:gd name="adj2" fmla="val 50000"/>
          </a:avLst>
        </a:prstGeom>
        <a:solidFill>
          <a:srgbClr val="5B9BD5">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7433BFBC-6EB3-406A-81F3-1F89584D1EF0}">
      <dsp:nvSpPr>
        <dsp:cNvPr id="0" name=""/>
        <dsp:cNvSpPr/>
      </dsp:nvSpPr>
      <dsp:spPr>
        <a:xfrm>
          <a:off x="5681982" y="2264628"/>
          <a:ext cx="1100448" cy="880359"/>
        </a:xfrm>
        <a:prstGeom prst="roundRect">
          <a:avLst>
            <a:gd name="adj" fmla="val 10000"/>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en-US" sz="1200" kern="1200">
              <a:solidFill>
                <a:sysClr val="window" lastClr="FFFFFF"/>
              </a:solidFill>
              <a:latin typeface="Calibri" panose="020F0502020204030204"/>
              <a:ea typeface="+mn-ea"/>
              <a:cs typeface="+mn-cs"/>
            </a:rPr>
            <a:t>Practicalities of the consent process</a:t>
          </a:r>
        </a:p>
      </dsp:txBody>
      <dsp:txXfrm>
        <a:off x="5707767" y="2290413"/>
        <a:ext cx="1048878" cy="828789"/>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C5BBAB-A6DE-49C6-8B64-EEC907B2BBC7}" type="datetimeFigureOut">
              <a:rPr lang="en-GB" smtClean="0"/>
              <a:pPr/>
              <a:t>04/12/2017</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57E8D6-A427-4D47-8354-73A0DF5BEC00}"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p:txBody>
          <a:bodyPr/>
          <a:lstStyle/>
          <a:p>
            <a:pPr>
              <a:defRPr/>
            </a:pPr>
            <a:fld id="{8628A62F-B169-4145-932B-7BE9E7F8646B}" type="slidenum">
              <a:rPr lang="en-GB" smtClean="0"/>
              <a:pPr>
                <a:defRPr/>
              </a:pPr>
              <a:t>1</a:t>
            </a:fld>
            <a:endParaRPr lang="en-GB"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r>
              <a:rPr lang="en-GB" smtClean="0"/>
              <a: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p:txBody>
          <a:bodyPr/>
          <a:lstStyle/>
          <a:p>
            <a:pPr>
              <a:defRPr/>
            </a:pPr>
            <a:fld id="{AA1D4F74-308E-4851-BC92-21498920A481}" type="slidenum">
              <a:rPr lang="en-GB" smtClean="0"/>
              <a:pPr>
                <a:defRPr/>
              </a:pPr>
              <a:t>2</a:t>
            </a:fld>
            <a:endParaRPr lang="en-GB"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r>
              <a:rPr lang="en-GB" smtClean="0"/>
              <a:t>HQ London based but definitely not London (or Anglo-) centric.</a:t>
            </a:r>
          </a:p>
          <a:p>
            <a:pPr eaLnBrk="1" hangingPunct="1"/>
            <a:endParaRPr lang="en-GB" smtClean="0"/>
          </a:p>
          <a:p>
            <a:pPr eaLnBrk="1" hangingPunct="1"/>
            <a:r>
              <a:rPr lang="en-GB" smtClean="0"/>
              <a: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ln>
            <a:solidFill>
              <a:schemeClr val="accent1"/>
            </a:solidFill>
          </a:ln>
          <a:effectLst>
            <a:softEdge rad="101600"/>
          </a:effectLst>
        </p:spPr>
        <p:txBody>
          <a:bodyPr anchor="b"/>
          <a:lstStyle>
            <a:lvl1pPr algn="ctr">
              <a:defRPr sz="6000" b="0" i="0">
                <a:latin typeface="+mn-lt"/>
                <a:ea typeface="Futura Book" charset="0"/>
                <a:cs typeface="Futura Book" charset="0"/>
              </a:defRPr>
            </a:lvl1pPr>
          </a:lstStyle>
          <a:p>
            <a:r>
              <a:rPr lang="en-GB"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b="0" i="0">
                <a:latin typeface="+mn-lt"/>
                <a:ea typeface="Futura Book" charset="0"/>
                <a:cs typeface="Futura Book"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smtClean="0"/>
              <a:t>Click to edit Master subtitle style</a:t>
            </a:r>
            <a:endParaRPr lang="en-US" dirty="0"/>
          </a:p>
        </p:txBody>
      </p:sp>
      <p:sp>
        <p:nvSpPr>
          <p:cNvPr id="4" name="Date Placeholder 3"/>
          <p:cNvSpPr>
            <a:spLocks noGrp="1"/>
          </p:cNvSpPr>
          <p:nvPr>
            <p:ph type="dt" sz="half" idx="10"/>
          </p:nvPr>
        </p:nvSpPr>
        <p:spPr/>
        <p:txBody>
          <a:bodyPr/>
          <a:lstStyle/>
          <a:p>
            <a:fld id="{9771DDB9-668B-4943-A17F-993E061DC65B}" type="datetimeFigureOut">
              <a:rPr lang="en-US" smtClean="0"/>
              <a:pPr/>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13D32E-6417-AC4B-9204-E93803DD0018}" type="slidenum">
              <a:rPr lang="en-US" smtClean="0"/>
              <a:pPr/>
              <a:t>‹#›</a:t>
            </a:fld>
            <a:endParaRPr lang="en-US"/>
          </a:p>
        </p:txBody>
      </p:sp>
    </p:spTree>
    <p:extLst>
      <p:ext uri="{BB962C8B-B14F-4D97-AF65-F5344CB8AC3E}">
        <p14:creationId xmlns:p14="http://schemas.microsoft.com/office/powerpoint/2010/main" val="1570080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9771DDB9-668B-4943-A17F-993E061DC65B}" type="datetimeFigureOut">
              <a:rPr lang="en-US" smtClean="0"/>
              <a:pPr/>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13D32E-6417-AC4B-9204-E93803DD0018}" type="slidenum">
              <a:rPr lang="en-US" smtClean="0"/>
              <a:pPr/>
              <a:t>‹#›</a:t>
            </a:fld>
            <a:endParaRPr lang="en-US"/>
          </a:p>
        </p:txBody>
      </p:sp>
    </p:spTree>
    <p:extLst>
      <p:ext uri="{BB962C8B-B14F-4D97-AF65-F5344CB8AC3E}">
        <p14:creationId xmlns:p14="http://schemas.microsoft.com/office/powerpoint/2010/main" val="75248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9771DDB9-668B-4943-A17F-993E061DC65B}" type="datetimeFigureOut">
              <a:rPr lang="en-US" smtClean="0"/>
              <a:pPr/>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13D32E-6417-AC4B-9204-E93803DD0018}" type="slidenum">
              <a:rPr lang="en-US" smtClean="0"/>
              <a:pPr/>
              <a:t>‹#›</a:t>
            </a:fld>
            <a:endParaRPr lang="en-US"/>
          </a:p>
        </p:txBody>
      </p:sp>
    </p:spTree>
    <p:extLst>
      <p:ext uri="{BB962C8B-B14F-4D97-AF65-F5344CB8AC3E}">
        <p14:creationId xmlns:p14="http://schemas.microsoft.com/office/powerpoint/2010/main" val="1978986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i="0">
                <a:latin typeface="+mn-lt"/>
                <a:ea typeface="Futura Medium" charset="0"/>
                <a:cs typeface="Futura Medium" charset="0"/>
              </a:defRPr>
            </a:lvl1pPr>
          </a:lstStyle>
          <a:p>
            <a:r>
              <a:rPr lang="en-GB" dirty="0" smtClean="0"/>
              <a:t>Click to edit Master title style</a:t>
            </a:r>
            <a:endParaRPr lang="en-US" dirty="0"/>
          </a:p>
        </p:txBody>
      </p:sp>
      <p:sp>
        <p:nvSpPr>
          <p:cNvPr id="3" name="Content Placeholder 2"/>
          <p:cNvSpPr>
            <a:spLocks noGrp="1"/>
          </p:cNvSpPr>
          <p:nvPr>
            <p:ph idx="1"/>
          </p:nvPr>
        </p:nvSpPr>
        <p:spPr/>
        <p:txBody>
          <a:bodyPr/>
          <a:lstStyle>
            <a:lvl1pPr>
              <a:defRPr b="0" i="0">
                <a:latin typeface="+mn-lt"/>
                <a:ea typeface="Futura Book" charset="0"/>
                <a:cs typeface="Futura Book" charset="0"/>
              </a:defRPr>
            </a:lvl1pPr>
            <a:lvl2pPr>
              <a:defRPr b="0" i="0">
                <a:latin typeface="+mn-lt"/>
                <a:ea typeface="Futura Book" charset="0"/>
                <a:cs typeface="Futura Book" charset="0"/>
              </a:defRPr>
            </a:lvl2pPr>
            <a:lvl3pPr>
              <a:defRPr b="0" i="0">
                <a:latin typeface="+mn-lt"/>
                <a:ea typeface="Futura Book" charset="0"/>
                <a:cs typeface="Futura Book" charset="0"/>
              </a:defRPr>
            </a:lvl3pPr>
            <a:lvl4pPr>
              <a:defRPr b="0" i="0">
                <a:latin typeface="+mn-lt"/>
                <a:ea typeface="Futura Book" charset="0"/>
                <a:cs typeface="Futura Book" charset="0"/>
              </a:defRPr>
            </a:lvl4pPr>
            <a:lvl5pPr>
              <a:defRPr b="0" i="0">
                <a:latin typeface="+mn-lt"/>
                <a:ea typeface="Futura Book" charset="0"/>
                <a:cs typeface="Futura Book" charset="0"/>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p:txBody>
          <a:bodyPr/>
          <a:lstStyle/>
          <a:p>
            <a:fld id="{9771DDB9-668B-4943-A17F-993E061DC65B}" type="datetimeFigureOut">
              <a:rPr lang="en-US" smtClean="0"/>
              <a:pPr/>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13D32E-6417-AC4B-9204-E93803DD0018}" type="slidenum">
              <a:rPr lang="en-US" smtClean="0"/>
              <a:pPr/>
              <a:t>‹#›</a:t>
            </a:fld>
            <a:endParaRPr lang="en-US"/>
          </a:p>
        </p:txBody>
      </p:sp>
    </p:spTree>
    <p:extLst>
      <p:ext uri="{BB962C8B-B14F-4D97-AF65-F5344CB8AC3E}">
        <p14:creationId xmlns:p14="http://schemas.microsoft.com/office/powerpoint/2010/main" val="54311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9771DDB9-668B-4943-A17F-993E061DC65B}" type="datetimeFigureOut">
              <a:rPr lang="en-US" smtClean="0"/>
              <a:pPr/>
              <a:t>12/4/2017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13D32E-6417-AC4B-9204-E93803DD0018}" type="slidenum">
              <a:rPr lang="en-US" smtClean="0"/>
              <a:pPr/>
              <a:t>‹#›</a:t>
            </a:fld>
            <a:endParaRPr lang="en-US"/>
          </a:p>
        </p:txBody>
      </p:sp>
    </p:spTree>
    <p:extLst>
      <p:ext uri="{BB962C8B-B14F-4D97-AF65-F5344CB8AC3E}">
        <p14:creationId xmlns:p14="http://schemas.microsoft.com/office/powerpoint/2010/main" val="141049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9771DDB9-668B-4943-A17F-993E061DC65B}" type="datetimeFigureOut">
              <a:rPr lang="en-US" smtClean="0"/>
              <a:pPr/>
              <a:t>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13D32E-6417-AC4B-9204-E93803DD0018}" type="slidenum">
              <a:rPr lang="en-US" smtClean="0"/>
              <a:pPr/>
              <a:t>‹#›</a:t>
            </a:fld>
            <a:endParaRPr lang="en-US"/>
          </a:p>
        </p:txBody>
      </p:sp>
    </p:spTree>
    <p:extLst>
      <p:ext uri="{BB962C8B-B14F-4D97-AF65-F5344CB8AC3E}">
        <p14:creationId xmlns:p14="http://schemas.microsoft.com/office/powerpoint/2010/main" val="1938567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9771DDB9-668B-4943-A17F-993E061DC65B}" type="datetimeFigureOut">
              <a:rPr lang="en-US" smtClean="0"/>
              <a:pPr/>
              <a:t>12/4/2017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13D32E-6417-AC4B-9204-E93803DD0018}" type="slidenum">
              <a:rPr lang="en-US" smtClean="0"/>
              <a:pPr/>
              <a:t>‹#›</a:t>
            </a:fld>
            <a:endParaRPr lang="en-US"/>
          </a:p>
        </p:txBody>
      </p:sp>
    </p:spTree>
    <p:extLst>
      <p:ext uri="{BB962C8B-B14F-4D97-AF65-F5344CB8AC3E}">
        <p14:creationId xmlns:p14="http://schemas.microsoft.com/office/powerpoint/2010/main" val="2034521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9771DDB9-668B-4943-A17F-993E061DC65B}" type="datetimeFigureOut">
              <a:rPr lang="en-US" smtClean="0"/>
              <a:pPr/>
              <a:t>12/4/2017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13D32E-6417-AC4B-9204-E93803DD0018}" type="slidenum">
              <a:rPr lang="en-US" smtClean="0"/>
              <a:pPr/>
              <a:t>‹#›</a:t>
            </a:fld>
            <a:endParaRPr lang="en-US"/>
          </a:p>
        </p:txBody>
      </p:sp>
    </p:spTree>
    <p:extLst>
      <p:ext uri="{BB962C8B-B14F-4D97-AF65-F5344CB8AC3E}">
        <p14:creationId xmlns:p14="http://schemas.microsoft.com/office/powerpoint/2010/main" val="1975416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71DDB9-668B-4943-A17F-993E061DC65B}" type="datetimeFigureOut">
              <a:rPr lang="en-US" smtClean="0"/>
              <a:pPr/>
              <a:t>12/4/2017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13D32E-6417-AC4B-9204-E93803DD0018}" type="slidenum">
              <a:rPr lang="en-US" smtClean="0"/>
              <a:pPr/>
              <a:t>‹#›</a:t>
            </a:fld>
            <a:endParaRPr lang="en-US"/>
          </a:p>
        </p:txBody>
      </p:sp>
    </p:spTree>
    <p:extLst>
      <p:ext uri="{BB962C8B-B14F-4D97-AF65-F5344CB8AC3E}">
        <p14:creationId xmlns:p14="http://schemas.microsoft.com/office/powerpoint/2010/main" val="725613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9771DDB9-668B-4943-A17F-993E061DC65B}" type="datetimeFigureOut">
              <a:rPr lang="en-US" smtClean="0"/>
              <a:pPr/>
              <a:t>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13D32E-6417-AC4B-9204-E93803DD0018}" type="slidenum">
              <a:rPr lang="en-US" smtClean="0"/>
              <a:pPr/>
              <a:t>‹#›</a:t>
            </a:fld>
            <a:endParaRPr lang="en-US"/>
          </a:p>
        </p:txBody>
      </p:sp>
    </p:spTree>
    <p:extLst>
      <p:ext uri="{BB962C8B-B14F-4D97-AF65-F5344CB8AC3E}">
        <p14:creationId xmlns:p14="http://schemas.microsoft.com/office/powerpoint/2010/main" val="1974182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9771DDB9-668B-4943-A17F-993E061DC65B}" type="datetimeFigureOut">
              <a:rPr lang="en-US" smtClean="0"/>
              <a:pPr/>
              <a:t>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13D32E-6417-AC4B-9204-E93803DD0018}" type="slidenum">
              <a:rPr lang="en-US" smtClean="0"/>
              <a:pPr/>
              <a:t>‹#›</a:t>
            </a:fld>
            <a:endParaRPr lang="en-US"/>
          </a:p>
        </p:txBody>
      </p:sp>
    </p:spTree>
    <p:extLst>
      <p:ext uri="{BB962C8B-B14F-4D97-AF65-F5344CB8AC3E}">
        <p14:creationId xmlns:p14="http://schemas.microsoft.com/office/powerpoint/2010/main" val="1456746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00000">
              <a:schemeClr val="accent1">
                <a:lumMod val="75000"/>
              </a:schemeClr>
            </a:gs>
          </a:gsLst>
          <a:lin ang="108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71DDB9-668B-4943-A17F-993E061DC65B}" type="datetimeFigureOut">
              <a:rPr lang="en-US" smtClean="0"/>
              <a:pPr/>
              <a:t>12/4/2017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13D32E-6417-AC4B-9204-E93803DD0018}" type="slidenum">
              <a:rPr lang="en-US" smtClean="0"/>
              <a:pPr/>
              <a:t>‹#›</a:t>
            </a:fld>
            <a:endParaRPr lang="en-US"/>
          </a:p>
        </p:txBody>
      </p:sp>
      <p:pic>
        <p:nvPicPr>
          <p:cNvPr id="7" name="Picture 6"/>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838204" y="5839328"/>
            <a:ext cx="577305" cy="872204"/>
          </a:xfrm>
          <a:prstGeom prst="rect">
            <a:avLst/>
          </a:prstGeom>
        </p:spPr>
      </p:pic>
      <p:pic>
        <p:nvPicPr>
          <p:cNvPr id="1026" name="Picture 2" descr="C:\Documents and Settings\Sam\Desktop\SoR logo outlines.png"/>
          <p:cNvPicPr>
            <a:picLocks noChangeAspect="1" noChangeArrowheads="1"/>
          </p:cNvPicPr>
          <p:nvPr userDrawn="1"/>
        </p:nvPicPr>
        <p:blipFill>
          <a:blip r:embed="rId14"/>
          <a:srcRect/>
          <a:stretch>
            <a:fillRect/>
          </a:stretch>
        </p:blipFill>
        <p:spPr bwMode="auto">
          <a:xfrm>
            <a:off x="9398244" y="365125"/>
            <a:ext cx="1955556" cy="1102222"/>
          </a:xfrm>
          <a:prstGeom prst="rect">
            <a:avLst/>
          </a:prstGeom>
          <a:noFill/>
        </p:spPr>
      </p:pic>
    </p:spTree>
    <p:extLst>
      <p:ext uri="{BB962C8B-B14F-4D97-AF65-F5344CB8AC3E}">
        <p14:creationId xmlns:p14="http://schemas.microsoft.com/office/powerpoint/2010/main" val="373957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baseline="0">
          <a:solidFill>
            <a:srgbClr val="0070C0"/>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baseline="0">
          <a:solidFill>
            <a:srgbClr val="0070C0"/>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baseline="0">
          <a:solidFill>
            <a:srgbClr val="0070C0"/>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baseline="0">
          <a:solidFill>
            <a:srgbClr val="0070C0"/>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baseline="0">
          <a:solidFill>
            <a:srgbClr val="0070C0"/>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baseline="0">
          <a:solidFill>
            <a:srgbClr val="0070C0"/>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eur-lex.europa.eu/LexUriServ/LexUriServ.do?uri=OJ:L:2014:013:0001:0073:EN:PDF" TargetMode="External"/><Relationship Id="rId2" Type="http://schemas.openxmlformats.org/officeDocument/2006/relationships/hyperlink" Target="http://www.nhs.uk/Conditions/Consent-to-treatment/Pages/Introduction.aspx" TargetMode="External"/><Relationship Id="rId1" Type="http://schemas.openxmlformats.org/officeDocument/2006/relationships/slideLayout" Target="../slideLayouts/slideLayout2.xml"/><Relationship Id="rId4" Type="http://schemas.openxmlformats.org/officeDocument/2006/relationships/hyperlink" Target="https://www.rcseng.ac.uk/library-and-publications/college-publications/docs/consent-good-practice-guid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91" name="Rectangle 7"/>
          <p:cNvSpPr>
            <a:spLocks noGrp="1" noChangeArrowheads="1"/>
          </p:cNvSpPr>
          <p:nvPr>
            <p:ph type="ctrTitle"/>
          </p:nvPr>
        </p:nvSpPr>
        <p:spPr>
          <a:xfrm>
            <a:off x="1200062" y="3234008"/>
            <a:ext cx="10363200" cy="1143000"/>
          </a:xfrm>
        </p:spPr>
        <p:txBody>
          <a:bodyPr>
            <a:normAutofit fontScale="90000"/>
          </a:bodyPr>
          <a:lstStyle/>
          <a:p>
            <a:r>
              <a:rPr lang="en-GB" sz="4400" b="1" dirty="0">
                <a:solidFill>
                  <a:schemeClr val="tx1"/>
                </a:solidFill>
              </a:rPr>
              <a:t>Obtaining consent: </a:t>
            </a:r>
            <a:br>
              <a:rPr lang="en-GB" sz="4400" b="1" dirty="0">
                <a:solidFill>
                  <a:schemeClr val="tx1"/>
                </a:solidFill>
              </a:rPr>
            </a:br>
            <a:r>
              <a:rPr lang="en-GB" sz="4400" b="1" dirty="0">
                <a:solidFill>
                  <a:schemeClr val="tx1"/>
                </a:solidFill>
              </a:rPr>
              <a:t>a clinical guideline for the </a:t>
            </a:r>
            <a:br>
              <a:rPr lang="en-GB" sz="4400" b="1" dirty="0">
                <a:solidFill>
                  <a:schemeClr val="tx1"/>
                </a:solidFill>
              </a:rPr>
            </a:br>
            <a:r>
              <a:rPr lang="en-GB" sz="4400" b="1" dirty="0">
                <a:solidFill>
                  <a:schemeClr val="tx1"/>
                </a:solidFill>
              </a:rPr>
              <a:t>diagnostic imaging and radiotherapy workforce</a:t>
            </a:r>
            <a:r>
              <a:rPr lang="en-GB" sz="4400" dirty="0">
                <a:solidFill>
                  <a:schemeClr val="tx1"/>
                </a:solidFill>
              </a:rPr>
              <a:t/>
            </a:r>
            <a:br>
              <a:rPr lang="en-GB" sz="4400" dirty="0">
                <a:solidFill>
                  <a:schemeClr val="tx1"/>
                </a:solidFill>
              </a:rPr>
            </a:br>
            <a:endParaRPr lang="en-GB" sz="4400" b="1" dirty="0" smtClean="0">
              <a:solidFill>
                <a:schemeClr val="tx1"/>
              </a:solidFill>
            </a:endParaRPr>
          </a:p>
        </p:txBody>
      </p:sp>
      <p:sp>
        <p:nvSpPr>
          <p:cNvPr id="3077" name="Rectangle 5"/>
          <p:cNvSpPr>
            <a:spLocks noChangeArrowheads="1"/>
          </p:cNvSpPr>
          <p:nvPr/>
        </p:nvSpPr>
        <p:spPr bwMode="auto">
          <a:xfrm>
            <a:off x="3657600" y="1752600"/>
            <a:ext cx="12192000" cy="369332"/>
          </a:xfrm>
          <a:prstGeom prst="rect">
            <a:avLst/>
          </a:prstGeom>
          <a:noFill/>
          <a:ln w="9525">
            <a:noFill/>
            <a:miter lim="800000"/>
            <a:headEnd/>
            <a:tailEnd/>
          </a:ln>
        </p:spPr>
        <p:txBody>
          <a:bodyPr>
            <a:spAutoFit/>
          </a:bodyPr>
          <a:lstStyle/>
          <a:p>
            <a:endParaRPr lang="en-US"/>
          </a:p>
        </p:txBody>
      </p:sp>
      <p:pic>
        <p:nvPicPr>
          <p:cNvPr id="2" name="Picture 1" descr="A Radical Profeminist: Saturday, January 16, 20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85486" y="4462606"/>
            <a:ext cx="4620270" cy="2067213"/>
          </a:xfrm>
          <a:prstGeom prst="rect">
            <a:avLst/>
          </a:prstGeom>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8608"/>
            <a:ext cx="10515600" cy="1325563"/>
          </a:xfrm>
        </p:spPr>
        <p:txBody>
          <a:bodyPr>
            <a:noAutofit/>
          </a:bodyPr>
          <a:lstStyle/>
          <a:p>
            <a:r>
              <a:rPr lang="en-GB" dirty="0">
                <a:solidFill>
                  <a:schemeClr val="tx1"/>
                </a:solidFill>
              </a:rPr>
              <a:t>SCoR recommendation 4</a:t>
            </a:r>
            <a:r>
              <a:rPr lang="en-GB" dirty="0" smtClean="0">
                <a:solidFill>
                  <a:schemeClr val="tx1"/>
                </a:solidFill>
              </a:rPr>
              <a:t> </a:t>
            </a:r>
            <a:r>
              <a:rPr lang="en-GB" dirty="0">
                <a:solidFill>
                  <a:schemeClr val="tx1"/>
                </a:solidFill>
              </a:rPr>
              <a:t/>
            </a:r>
            <a:br>
              <a:rPr lang="en-GB" dirty="0">
                <a:solidFill>
                  <a:schemeClr val="tx1"/>
                </a:solidFill>
              </a:rPr>
            </a:br>
            <a:r>
              <a:rPr lang="en-GB" dirty="0" smtClean="0">
                <a:solidFill>
                  <a:schemeClr val="tx1"/>
                </a:solidFill>
              </a:rPr>
              <a:t>Capacity</a:t>
            </a:r>
            <a:r>
              <a:rPr lang="en-GB" dirty="0">
                <a:solidFill>
                  <a:schemeClr val="tx1"/>
                </a:solidFill>
              </a:rPr>
              <a:t/>
            </a:r>
            <a:br>
              <a:rPr lang="en-GB" dirty="0">
                <a:solidFill>
                  <a:schemeClr val="tx1"/>
                </a:solidFill>
              </a:rPr>
            </a:br>
            <a:endParaRPr lang="en-GB" dirty="0">
              <a:solidFill>
                <a:schemeClr val="tx1"/>
              </a:solidFill>
            </a:endParaRPr>
          </a:p>
        </p:txBody>
      </p:sp>
      <p:sp>
        <p:nvSpPr>
          <p:cNvPr id="3" name="Content Placeholder 2"/>
          <p:cNvSpPr>
            <a:spLocks noGrp="1"/>
          </p:cNvSpPr>
          <p:nvPr>
            <p:ph idx="1"/>
          </p:nvPr>
        </p:nvSpPr>
        <p:spPr/>
        <p:txBody>
          <a:bodyPr/>
          <a:lstStyle/>
          <a:p>
            <a:pPr marL="0" indent="0">
              <a:buNone/>
            </a:pPr>
            <a:r>
              <a:rPr lang="en-GB" sz="2400" b="1" dirty="0">
                <a:solidFill>
                  <a:schemeClr val="tx1"/>
                </a:solidFill>
              </a:rPr>
              <a:t>Every adult has the right to make their own decisions and must be assumed to have capacity to do so, unless it is proven otherwise. </a:t>
            </a:r>
            <a:r>
              <a:rPr lang="en-GB" sz="2400" dirty="0">
                <a:solidFill>
                  <a:schemeClr val="tx1"/>
                </a:solidFill>
              </a:rPr>
              <a:t>Individuals have the right to be supported to make their own decisions and must be aided to do so. Consent principles must apply to all patients and where a patient has a diagnosis that may affect their capacity to consent, you must not be automatically assumed that the patient is unable to make any decision for themselves. </a:t>
            </a:r>
            <a:r>
              <a:rPr lang="en-GB" sz="2400" b="1" dirty="0">
                <a:solidFill>
                  <a:schemeClr val="tx1"/>
                </a:solidFill>
              </a:rPr>
              <a:t>Any decisions made on behalf of people without capacity must be in their best interests and done in the least restrictive manner possible. </a:t>
            </a:r>
            <a:r>
              <a:rPr lang="en-GB" sz="2400" dirty="0">
                <a:solidFill>
                  <a:schemeClr val="tx1"/>
                </a:solidFill>
              </a:rPr>
              <a:t>It is important that you keep up to date and comply with the codes of practice that apply to your work place. </a:t>
            </a:r>
          </a:p>
          <a:p>
            <a:endParaRPr lang="en-GB" dirty="0"/>
          </a:p>
        </p:txBody>
      </p:sp>
      <p:pic>
        <p:nvPicPr>
          <p:cNvPr id="6" name="Picture 5" descr="Free illustration: Ticked Off, Done, Finish, &lt;strong&gt;Consent&lt;/strong&gt;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2619" y="78616"/>
            <a:ext cx="775853" cy="997525"/>
          </a:xfrm>
          <a:prstGeom prst="rect">
            <a:avLst/>
          </a:prstGeom>
        </p:spPr>
      </p:pic>
    </p:spTree>
    <p:extLst>
      <p:ext uri="{BB962C8B-B14F-4D97-AF65-F5344CB8AC3E}">
        <p14:creationId xmlns:p14="http://schemas.microsoft.com/office/powerpoint/2010/main" val="5570074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52644"/>
            <a:ext cx="10515600" cy="1325563"/>
          </a:xfrm>
        </p:spPr>
        <p:txBody>
          <a:bodyPr>
            <a:noAutofit/>
          </a:bodyPr>
          <a:lstStyle/>
          <a:p>
            <a:r>
              <a:rPr lang="en-GB" dirty="0">
                <a:solidFill>
                  <a:schemeClr val="tx1"/>
                </a:solidFill>
              </a:rPr>
              <a:t>SCoR recommendation </a:t>
            </a:r>
            <a:r>
              <a:rPr lang="en-GB" dirty="0" smtClean="0">
                <a:solidFill>
                  <a:schemeClr val="tx1"/>
                </a:solidFill>
              </a:rPr>
              <a:t>5</a:t>
            </a:r>
            <a:br>
              <a:rPr lang="en-GB" dirty="0" smtClean="0">
                <a:solidFill>
                  <a:schemeClr val="tx1"/>
                </a:solidFill>
              </a:rPr>
            </a:br>
            <a:r>
              <a:rPr lang="en-GB" dirty="0">
                <a:solidFill>
                  <a:schemeClr val="tx1"/>
                </a:solidFill>
              </a:rPr>
              <a:t>Communication of risk and </a:t>
            </a:r>
            <a:r>
              <a:rPr lang="en-GB" dirty="0" smtClean="0">
                <a:solidFill>
                  <a:schemeClr val="tx1"/>
                </a:solidFill>
              </a:rPr>
              <a:t>benefit</a:t>
            </a:r>
            <a:r>
              <a:rPr lang="en-GB" dirty="0"/>
              <a:t/>
            </a:r>
            <a:br>
              <a:rPr lang="en-GB" dirty="0"/>
            </a:br>
            <a:r>
              <a:rPr lang="en-GB" dirty="0">
                <a:solidFill>
                  <a:schemeClr val="tx1"/>
                </a:solidFill>
              </a:rPr>
              <a:t/>
            </a:r>
            <a:br>
              <a:rPr lang="en-GB" dirty="0">
                <a:solidFill>
                  <a:schemeClr val="tx1"/>
                </a:solidFill>
              </a:rPr>
            </a:br>
            <a:endParaRPr lang="en-GB" dirty="0">
              <a:solidFill>
                <a:schemeClr val="tx1"/>
              </a:solidFill>
            </a:endParaRPr>
          </a:p>
        </p:txBody>
      </p:sp>
      <p:sp>
        <p:nvSpPr>
          <p:cNvPr id="3" name="Content Placeholder 2"/>
          <p:cNvSpPr>
            <a:spLocks noGrp="1"/>
          </p:cNvSpPr>
          <p:nvPr>
            <p:ph idx="1"/>
          </p:nvPr>
        </p:nvSpPr>
        <p:spPr/>
        <p:txBody>
          <a:bodyPr>
            <a:normAutofit fontScale="85000" lnSpcReduction="20000"/>
          </a:bodyPr>
          <a:lstStyle/>
          <a:p>
            <a:pPr marL="0" indent="0">
              <a:buNone/>
            </a:pPr>
            <a:r>
              <a:rPr lang="en-GB" b="1" dirty="0">
                <a:solidFill>
                  <a:schemeClr val="tx1"/>
                </a:solidFill>
              </a:rPr>
              <a:t>It is incumbent on you to find out an individual patient’s priorities and concerns in order to tailor the information accordingly. You should inform the patient of the benefits, side effects and possible risks of the procedure, and the risks of not having it, </a:t>
            </a:r>
            <a:r>
              <a:rPr lang="en-GB" dirty="0">
                <a:solidFill>
                  <a:schemeClr val="tx1"/>
                </a:solidFill>
              </a:rPr>
              <a:t>whilst ensuring they understand that they may change their minds at any time an withdraw their consent if they do not wish to continue. </a:t>
            </a:r>
            <a:r>
              <a:rPr lang="en-GB" b="1" dirty="0">
                <a:solidFill>
                  <a:schemeClr val="tx1"/>
                </a:solidFill>
              </a:rPr>
              <a:t>Information should be given to the patient at a reasonable time before the procedure.</a:t>
            </a:r>
            <a:r>
              <a:rPr lang="en-GB" dirty="0">
                <a:solidFill>
                  <a:schemeClr val="tx1"/>
                </a:solidFill>
              </a:rPr>
              <a:t> This allows the patient to take time to read the information, and then be given the opportunity to ask questions. You should not be judgemental about a competent patient’s decision to refuse an examination at any stage and you must respect a patient’s own lifestyle priorities and choices. You will also need to explain the risks that may arise as well as the benefits of undergoing imaging and treatments when using ionising and non-ionising radiation. The 2013 BSS EU </a:t>
            </a:r>
            <a:r>
              <a:rPr lang="en-GB" dirty="0" smtClean="0">
                <a:solidFill>
                  <a:schemeClr val="tx1"/>
                </a:solidFill>
              </a:rPr>
              <a:t>Directive (5)(</a:t>
            </a:r>
            <a:r>
              <a:rPr lang="en-GB" dirty="0">
                <a:solidFill>
                  <a:schemeClr val="tx1"/>
                </a:solidFill>
              </a:rPr>
              <a:t>to become UK law by Feb 2018) states that patient information must also include radiation doses for that specific examination. Therefore, </a:t>
            </a:r>
            <a:r>
              <a:rPr lang="en-GB" b="1" dirty="0">
                <a:solidFill>
                  <a:schemeClr val="tx1"/>
                </a:solidFill>
              </a:rPr>
              <a:t>as from 2018, you will also be required to give an explanation to a patient about the radiation dose they will receive.  </a:t>
            </a:r>
          </a:p>
          <a:p>
            <a:endParaRPr lang="en-GB" dirty="0">
              <a:solidFill>
                <a:schemeClr val="tx1"/>
              </a:solidFill>
            </a:endParaRPr>
          </a:p>
        </p:txBody>
      </p:sp>
      <p:pic>
        <p:nvPicPr>
          <p:cNvPr id="6" name="Picture 5" descr="Free illustration: Ticked Off, Done, Finish, &lt;strong&gt;Consent&lt;/strong&gt;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2619" y="78616"/>
            <a:ext cx="775853" cy="997525"/>
          </a:xfrm>
          <a:prstGeom prst="rect">
            <a:avLst/>
          </a:prstGeom>
        </p:spPr>
      </p:pic>
    </p:spTree>
    <p:extLst>
      <p:ext uri="{BB962C8B-B14F-4D97-AF65-F5344CB8AC3E}">
        <p14:creationId xmlns:p14="http://schemas.microsoft.com/office/powerpoint/2010/main" val="19567885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52644"/>
            <a:ext cx="10515600" cy="1325563"/>
          </a:xfrm>
        </p:spPr>
        <p:txBody>
          <a:bodyPr>
            <a:noAutofit/>
          </a:bodyPr>
          <a:lstStyle/>
          <a:p>
            <a:r>
              <a:rPr lang="en-GB" dirty="0">
                <a:solidFill>
                  <a:schemeClr val="tx1"/>
                </a:solidFill>
              </a:rPr>
              <a:t>SCoR recommendation 6</a:t>
            </a:r>
            <a:r>
              <a:rPr lang="en-GB" dirty="0" smtClean="0">
                <a:solidFill>
                  <a:schemeClr val="tx1"/>
                </a:solidFill>
              </a:rPr>
              <a:t/>
            </a:r>
            <a:br>
              <a:rPr lang="en-GB" dirty="0" smtClean="0">
                <a:solidFill>
                  <a:schemeClr val="tx1"/>
                </a:solidFill>
              </a:rPr>
            </a:br>
            <a:r>
              <a:rPr lang="en-GB" dirty="0" smtClean="0">
                <a:solidFill>
                  <a:schemeClr val="tx1"/>
                </a:solidFill>
              </a:rPr>
              <a:t>Practicalities of the consent process</a:t>
            </a:r>
            <a:r>
              <a:rPr lang="en-GB" dirty="0"/>
              <a:t/>
            </a:r>
            <a:br>
              <a:rPr lang="en-GB" dirty="0"/>
            </a:br>
            <a:r>
              <a:rPr lang="en-GB" dirty="0">
                <a:solidFill>
                  <a:schemeClr val="tx1"/>
                </a:solidFill>
              </a:rPr>
              <a:t/>
            </a:r>
            <a:br>
              <a:rPr lang="en-GB" dirty="0">
                <a:solidFill>
                  <a:schemeClr val="tx1"/>
                </a:solidFill>
              </a:rPr>
            </a:br>
            <a:endParaRPr lang="en-GB" dirty="0">
              <a:solidFill>
                <a:schemeClr val="tx1"/>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en-GB" sz="2600" dirty="0">
                <a:solidFill>
                  <a:schemeClr val="tx1"/>
                </a:solidFill>
              </a:rPr>
              <a:t>Consent can take a variety of forms: verbal, implied and written. The processes and practicalities involved can vary and consent can be withdrawn at any time during the procedure.  Technological changes in clinical practice are influencing the practicalities, with a necessity that processes evolve so they are fit for purpose in an increasingly paperless working environment. In the case of written or verbal consent having been obtained, records must be kept. Any refusal or withdrawal of consent by a patient must be discussed in terms of the implications of this decision. There must be records of the details of the consent process, including the fact that discussion about any possible implications was undertaken including the date and timings. You must check your employing authority’s policy with regard to obtaining written consent for </a:t>
            </a:r>
            <a:r>
              <a:rPr lang="en-US" sz="2600" dirty="0">
                <a:solidFill>
                  <a:schemeClr val="tx1"/>
                </a:solidFill>
              </a:rPr>
              <a:t>intimate and invasive examinations and procedures. You may be responsible for obtaining written informed consent for specified examinations and/or treatments. These responsibilities will be detailed in your individual scope of practice, as defined in your job description. </a:t>
            </a:r>
            <a:endParaRPr lang="en-GB" sz="2600" dirty="0">
              <a:solidFill>
                <a:schemeClr val="tx1"/>
              </a:solidFill>
            </a:endParaRPr>
          </a:p>
          <a:p>
            <a:endParaRPr lang="en-GB" dirty="0"/>
          </a:p>
        </p:txBody>
      </p:sp>
      <p:pic>
        <p:nvPicPr>
          <p:cNvPr id="6" name="Picture 5" descr="Free illustration: Ticked Off, Done, Finish, &lt;strong&gt;Consent&lt;/strong&gt;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2619" y="78616"/>
            <a:ext cx="775853" cy="997525"/>
          </a:xfrm>
          <a:prstGeom prst="rect">
            <a:avLst/>
          </a:prstGeom>
        </p:spPr>
      </p:pic>
    </p:spTree>
    <p:extLst>
      <p:ext uri="{BB962C8B-B14F-4D97-AF65-F5344CB8AC3E}">
        <p14:creationId xmlns:p14="http://schemas.microsoft.com/office/powerpoint/2010/main" val="30619302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98462"/>
            <a:ext cx="10515600" cy="1325563"/>
          </a:xfrm>
        </p:spPr>
        <p:txBody>
          <a:bodyPr>
            <a:noAutofit/>
          </a:bodyPr>
          <a:lstStyle/>
          <a:p>
            <a:r>
              <a:rPr lang="en-GB" dirty="0">
                <a:solidFill>
                  <a:schemeClr val="tx1"/>
                </a:solidFill>
              </a:rPr>
              <a:t>SCoR recommendation </a:t>
            </a:r>
            <a:r>
              <a:rPr lang="en-GB" dirty="0" smtClean="0">
                <a:solidFill>
                  <a:schemeClr val="tx1"/>
                </a:solidFill>
              </a:rPr>
              <a:t>7</a:t>
            </a:r>
            <a:br>
              <a:rPr lang="en-GB" dirty="0" smtClean="0">
                <a:solidFill>
                  <a:schemeClr val="tx1"/>
                </a:solidFill>
              </a:rPr>
            </a:br>
            <a:r>
              <a:rPr lang="en-GB" dirty="0" smtClean="0">
                <a:solidFill>
                  <a:schemeClr val="tx1"/>
                </a:solidFill>
              </a:rPr>
              <a:t>Consent and children</a:t>
            </a:r>
            <a:endParaRPr lang="en-GB" dirty="0">
              <a:solidFill>
                <a:schemeClr val="tx1"/>
              </a:solidFill>
            </a:endParaRPr>
          </a:p>
        </p:txBody>
      </p:sp>
      <p:sp>
        <p:nvSpPr>
          <p:cNvPr id="3" name="Content Placeholder 2"/>
          <p:cNvSpPr>
            <a:spLocks noGrp="1"/>
          </p:cNvSpPr>
          <p:nvPr>
            <p:ph idx="1"/>
          </p:nvPr>
        </p:nvSpPr>
        <p:spPr/>
        <p:txBody>
          <a:bodyPr>
            <a:normAutofit/>
          </a:bodyPr>
          <a:lstStyle/>
          <a:p>
            <a:pPr marL="0" indent="0">
              <a:buNone/>
            </a:pPr>
            <a:r>
              <a:rPr lang="en-GB" sz="2400" b="1" dirty="0">
                <a:solidFill>
                  <a:schemeClr val="tx1"/>
                </a:solidFill>
              </a:rPr>
              <a:t>If a child is competent to give consent for themselves, for either an examination or treatment, you should seek consent directly from them. </a:t>
            </a:r>
            <a:r>
              <a:rPr lang="en-GB" sz="2400" dirty="0">
                <a:solidFill>
                  <a:schemeClr val="tx1"/>
                </a:solidFill>
              </a:rPr>
              <a:t>In the event of a </a:t>
            </a:r>
            <a:r>
              <a:rPr lang="en-GB" sz="2400" dirty="0" smtClean="0">
                <a:solidFill>
                  <a:schemeClr val="tx1"/>
                </a:solidFill>
              </a:rPr>
              <a:t>parent/carer </a:t>
            </a:r>
            <a:r>
              <a:rPr lang="en-GB" sz="2400" dirty="0">
                <a:solidFill>
                  <a:schemeClr val="tx1"/>
                </a:solidFill>
              </a:rPr>
              <a:t>or competent child subsequently refusing consent to the examination/treatment once in the clinical department, you will need to liaise with the requesting physician.</a:t>
            </a:r>
          </a:p>
          <a:p>
            <a:endParaRPr lang="en-GB" dirty="0"/>
          </a:p>
        </p:txBody>
      </p:sp>
      <p:pic>
        <p:nvPicPr>
          <p:cNvPr id="6" name="Picture 5" descr="Free illustration: Ticked Off, Done, Finish, &lt;strong&gt;Consent&lt;/strong&gt;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2619" y="78616"/>
            <a:ext cx="775853" cy="997525"/>
          </a:xfrm>
          <a:prstGeom prst="rect">
            <a:avLst/>
          </a:prstGeom>
        </p:spPr>
      </p:pic>
    </p:spTree>
    <p:extLst>
      <p:ext uri="{BB962C8B-B14F-4D97-AF65-F5344CB8AC3E}">
        <p14:creationId xmlns:p14="http://schemas.microsoft.com/office/powerpoint/2010/main" val="41415947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30971"/>
            <a:ext cx="10515600" cy="1325563"/>
          </a:xfrm>
        </p:spPr>
        <p:txBody>
          <a:bodyPr>
            <a:noAutofit/>
          </a:bodyPr>
          <a:lstStyle/>
          <a:p>
            <a:r>
              <a:rPr lang="en-GB" dirty="0">
                <a:solidFill>
                  <a:schemeClr val="tx1"/>
                </a:solidFill>
              </a:rPr>
              <a:t>SCoR recommendation 8</a:t>
            </a:r>
            <a:r>
              <a:rPr lang="en-GB" dirty="0" smtClean="0">
                <a:solidFill>
                  <a:schemeClr val="tx1"/>
                </a:solidFill>
              </a:rPr>
              <a:t/>
            </a:r>
            <a:br>
              <a:rPr lang="en-GB" dirty="0" smtClean="0">
                <a:solidFill>
                  <a:schemeClr val="tx1"/>
                </a:solidFill>
              </a:rPr>
            </a:br>
            <a:r>
              <a:rPr lang="en-GB" sz="4000" dirty="0">
                <a:solidFill>
                  <a:schemeClr val="tx1"/>
                </a:solidFill>
              </a:rPr>
              <a:t>Student radiographers and trainee assistant practitioners’ involvement in consent </a:t>
            </a:r>
            <a:r>
              <a:rPr lang="en-GB" sz="4000" dirty="0" smtClean="0">
                <a:solidFill>
                  <a:schemeClr val="tx1"/>
                </a:solidFill>
              </a:rPr>
              <a:t>procedures </a:t>
            </a:r>
            <a:r>
              <a:rPr lang="en-GB" sz="4000" dirty="0">
                <a:solidFill>
                  <a:schemeClr val="tx1"/>
                </a:solidFill>
              </a:rPr>
              <a:t/>
            </a:r>
            <a:br>
              <a:rPr lang="en-GB" sz="4000" dirty="0">
                <a:solidFill>
                  <a:schemeClr val="tx1"/>
                </a:solidFill>
              </a:rPr>
            </a:br>
            <a:endParaRPr lang="en-GB" sz="4000" dirty="0">
              <a:solidFill>
                <a:schemeClr val="tx1"/>
              </a:solidFill>
            </a:endParaRPr>
          </a:p>
        </p:txBody>
      </p:sp>
      <p:sp>
        <p:nvSpPr>
          <p:cNvPr id="3" name="Content Placeholder 2"/>
          <p:cNvSpPr>
            <a:spLocks noGrp="1"/>
          </p:cNvSpPr>
          <p:nvPr>
            <p:ph idx="1"/>
          </p:nvPr>
        </p:nvSpPr>
        <p:spPr>
          <a:xfrm>
            <a:off x="838200" y="2142835"/>
            <a:ext cx="10515600" cy="4034127"/>
          </a:xfrm>
        </p:spPr>
        <p:txBody>
          <a:bodyPr>
            <a:normAutofit fontScale="92500" lnSpcReduction="10000"/>
          </a:bodyPr>
          <a:lstStyle/>
          <a:p>
            <a:pPr marL="0" indent="0">
              <a:buNone/>
            </a:pPr>
            <a:r>
              <a:rPr lang="en-GB" sz="2600" dirty="0">
                <a:solidFill>
                  <a:schemeClr val="tx1"/>
                </a:solidFill>
              </a:rPr>
              <a:t>Where a student may be present during an intimate procedure (e.g transrectal/transvaginal ultrasound, mammography, prostate brachytherapy) maintaining the balance between the educational needs of the student and the ethical requirement of respect for the individual person is crucial. </a:t>
            </a:r>
            <a:r>
              <a:rPr lang="en-GB" sz="2600" b="1" dirty="0">
                <a:solidFill>
                  <a:schemeClr val="tx1"/>
                </a:solidFill>
              </a:rPr>
              <a:t>You should obtain patients’ explicit verbal consent for a student(s) to be present and the student should also obtain consent themselves. </a:t>
            </a:r>
            <a:r>
              <a:rPr lang="en-GB" sz="2600" dirty="0">
                <a:solidFill>
                  <a:schemeClr val="tx1"/>
                </a:solidFill>
              </a:rPr>
              <a:t>Patients must be made aware of which students and how many students will be present prior to being asked to give explicit verbal consent. </a:t>
            </a:r>
            <a:r>
              <a:rPr lang="en-GB" sz="2600" b="1" dirty="0">
                <a:solidFill>
                  <a:schemeClr val="tx1"/>
                </a:solidFill>
              </a:rPr>
              <a:t>In all situations where consent is sought from a patient for a student to perform a procedure or to be present during an examination or procedure that may be considered to be intimate, you must ensure that a patient can decline without fear of offence. </a:t>
            </a:r>
            <a:r>
              <a:rPr lang="en-GB" b="1" dirty="0">
                <a:solidFill>
                  <a:schemeClr val="tx1"/>
                </a:solidFill>
              </a:rPr>
              <a:t/>
            </a:r>
            <a:br>
              <a:rPr lang="en-GB" b="1" dirty="0">
                <a:solidFill>
                  <a:schemeClr val="tx1"/>
                </a:solidFill>
              </a:rPr>
            </a:br>
            <a:endParaRPr lang="en-GB" b="1" dirty="0">
              <a:solidFill>
                <a:schemeClr val="tx1"/>
              </a:solidFill>
            </a:endParaRPr>
          </a:p>
          <a:p>
            <a:pPr marL="0" indent="0">
              <a:buNone/>
            </a:pPr>
            <a:endParaRPr lang="en-GB" dirty="0"/>
          </a:p>
        </p:txBody>
      </p:sp>
      <p:pic>
        <p:nvPicPr>
          <p:cNvPr id="6" name="Picture 5" descr="Free illustration: Ticked Off, Done, Finish, &lt;strong&gt;Consent&lt;/strong&gt;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2619" y="78616"/>
            <a:ext cx="775853" cy="997525"/>
          </a:xfrm>
          <a:prstGeom prst="rect">
            <a:avLst/>
          </a:prstGeom>
        </p:spPr>
      </p:pic>
    </p:spTree>
    <p:extLst>
      <p:ext uri="{BB962C8B-B14F-4D97-AF65-F5344CB8AC3E}">
        <p14:creationId xmlns:p14="http://schemas.microsoft.com/office/powerpoint/2010/main" val="37456895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30971"/>
            <a:ext cx="10515600" cy="1325563"/>
          </a:xfrm>
        </p:spPr>
        <p:txBody>
          <a:bodyPr>
            <a:noAutofit/>
          </a:bodyPr>
          <a:lstStyle/>
          <a:p>
            <a:r>
              <a:rPr lang="en-GB" dirty="0">
                <a:solidFill>
                  <a:schemeClr val="tx1"/>
                </a:solidFill>
              </a:rPr>
              <a:t>SCoR recommendation </a:t>
            </a:r>
            <a:r>
              <a:rPr lang="en-GB" dirty="0" smtClean="0">
                <a:solidFill>
                  <a:schemeClr val="tx1"/>
                </a:solidFill>
              </a:rPr>
              <a:t>9</a:t>
            </a:r>
            <a:br>
              <a:rPr lang="en-GB" dirty="0" smtClean="0">
                <a:solidFill>
                  <a:schemeClr val="tx1"/>
                </a:solidFill>
              </a:rPr>
            </a:br>
            <a:r>
              <a:rPr lang="en-GB" dirty="0" smtClean="0">
                <a:solidFill>
                  <a:schemeClr val="tx1"/>
                </a:solidFill>
              </a:rPr>
              <a:t>Consent for screening</a:t>
            </a:r>
            <a:r>
              <a:rPr lang="en-GB" sz="4000" dirty="0">
                <a:solidFill>
                  <a:schemeClr val="tx1"/>
                </a:solidFill>
              </a:rPr>
              <a:t/>
            </a:r>
            <a:br>
              <a:rPr lang="en-GB" sz="4000" dirty="0">
                <a:solidFill>
                  <a:schemeClr val="tx1"/>
                </a:solidFill>
              </a:rPr>
            </a:br>
            <a:endParaRPr lang="en-GB" sz="4000" dirty="0">
              <a:solidFill>
                <a:schemeClr val="tx1"/>
              </a:solidFill>
            </a:endParaRPr>
          </a:p>
        </p:txBody>
      </p:sp>
      <p:sp>
        <p:nvSpPr>
          <p:cNvPr id="3" name="Content Placeholder 2"/>
          <p:cNvSpPr>
            <a:spLocks noGrp="1"/>
          </p:cNvSpPr>
          <p:nvPr>
            <p:ph idx="1"/>
          </p:nvPr>
        </p:nvSpPr>
        <p:spPr>
          <a:xfrm>
            <a:off x="838200" y="2142835"/>
            <a:ext cx="10515600" cy="4034127"/>
          </a:xfrm>
        </p:spPr>
        <p:txBody>
          <a:bodyPr>
            <a:normAutofit fontScale="92500" lnSpcReduction="10000"/>
          </a:bodyPr>
          <a:lstStyle/>
          <a:p>
            <a:pPr marL="0" indent="0">
              <a:buNone/>
            </a:pPr>
            <a:r>
              <a:rPr lang="en-GB" sz="2600" b="1" dirty="0">
                <a:solidFill>
                  <a:schemeClr val="tx1"/>
                </a:solidFill>
              </a:rPr>
              <a:t>Individuals must be provided with full accurate information on which to make an informed choice of whether to participate or not in asymptomatic screening. </a:t>
            </a:r>
            <a:r>
              <a:rPr lang="en-GB" sz="2600" dirty="0">
                <a:solidFill>
                  <a:schemeClr val="tx1"/>
                </a:solidFill>
              </a:rPr>
              <a:t>This information should be based on the best available current evidence and include what they want to know as well as what they need to know. </a:t>
            </a:r>
            <a:r>
              <a:rPr lang="en-GB" sz="2600" b="1" dirty="0">
                <a:solidFill>
                  <a:schemeClr val="tx1"/>
                </a:solidFill>
              </a:rPr>
              <a:t>Information should include the purpose of screening, the uncertainties, and any associated risks. </a:t>
            </a:r>
            <a:r>
              <a:rPr lang="en-GB" sz="2600" dirty="0">
                <a:solidFill>
                  <a:schemeClr val="tx1"/>
                </a:solidFill>
              </a:rPr>
              <a:t>By attending a screening session, it might be assumed that the individual has made an informed choice rather than merely complying with an invitation to participate. You must gain explicit verbal consent after assessing the individual’s understanding of the procedure and be prepared to provide further information as well as answering questions. If the individual requires detailed information then it might be prudent to consider re-booking the appointment to allow time to consider the new information before consenting.</a:t>
            </a:r>
          </a:p>
          <a:p>
            <a:pPr marL="0" indent="0">
              <a:buNone/>
            </a:pPr>
            <a:endParaRPr lang="en-GB" dirty="0"/>
          </a:p>
        </p:txBody>
      </p:sp>
      <p:pic>
        <p:nvPicPr>
          <p:cNvPr id="6" name="Picture 5" descr="Free illustration: Ticked Off, Done, Finish, &lt;strong&gt;Consent&lt;/strong&gt;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2619" y="78616"/>
            <a:ext cx="775853" cy="997525"/>
          </a:xfrm>
          <a:prstGeom prst="rect">
            <a:avLst/>
          </a:prstGeom>
        </p:spPr>
      </p:pic>
    </p:spTree>
    <p:extLst>
      <p:ext uri="{BB962C8B-B14F-4D97-AF65-F5344CB8AC3E}">
        <p14:creationId xmlns:p14="http://schemas.microsoft.com/office/powerpoint/2010/main" val="32147059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30971"/>
            <a:ext cx="10515600" cy="1325563"/>
          </a:xfrm>
        </p:spPr>
        <p:txBody>
          <a:bodyPr>
            <a:noAutofit/>
          </a:bodyPr>
          <a:lstStyle/>
          <a:p>
            <a:r>
              <a:rPr lang="en-GB" dirty="0">
                <a:solidFill>
                  <a:schemeClr val="tx1"/>
                </a:solidFill>
              </a:rPr>
              <a:t>SCoR recommendation </a:t>
            </a:r>
            <a:r>
              <a:rPr lang="en-GB" dirty="0" smtClean="0">
                <a:solidFill>
                  <a:schemeClr val="tx1"/>
                </a:solidFill>
              </a:rPr>
              <a:t>10</a:t>
            </a:r>
            <a:br>
              <a:rPr lang="en-GB" dirty="0" smtClean="0">
                <a:solidFill>
                  <a:schemeClr val="tx1"/>
                </a:solidFill>
              </a:rPr>
            </a:br>
            <a:r>
              <a:rPr lang="en-GB" dirty="0" smtClean="0">
                <a:solidFill>
                  <a:schemeClr val="tx1"/>
                </a:solidFill>
              </a:rPr>
              <a:t>Use of chaperones and consent</a:t>
            </a:r>
            <a:r>
              <a:rPr lang="en-GB" sz="4000" dirty="0">
                <a:solidFill>
                  <a:schemeClr val="tx1"/>
                </a:solidFill>
              </a:rPr>
              <a:t/>
            </a:r>
            <a:br>
              <a:rPr lang="en-GB" sz="4000" dirty="0">
                <a:solidFill>
                  <a:schemeClr val="tx1"/>
                </a:solidFill>
              </a:rPr>
            </a:br>
            <a:endParaRPr lang="en-GB" sz="4000" dirty="0">
              <a:solidFill>
                <a:schemeClr val="tx1"/>
              </a:solidFill>
            </a:endParaRPr>
          </a:p>
        </p:txBody>
      </p:sp>
      <p:sp>
        <p:nvSpPr>
          <p:cNvPr id="3" name="Content Placeholder 2"/>
          <p:cNvSpPr>
            <a:spLocks noGrp="1"/>
          </p:cNvSpPr>
          <p:nvPr>
            <p:ph idx="1"/>
          </p:nvPr>
        </p:nvSpPr>
        <p:spPr>
          <a:xfrm>
            <a:off x="838200" y="2142835"/>
            <a:ext cx="10515600" cy="4034127"/>
          </a:xfrm>
        </p:spPr>
        <p:txBody>
          <a:bodyPr>
            <a:normAutofit/>
          </a:bodyPr>
          <a:lstStyle/>
          <a:p>
            <a:pPr marL="0" indent="0">
              <a:buNone/>
            </a:pPr>
            <a:r>
              <a:rPr lang="en-GB" sz="2400" dirty="0">
                <a:solidFill>
                  <a:schemeClr val="tx1"/>
                </a:solidFill>
              </a:rPr>
              <a:t>You might find it useful to consider the issue of chaperoning together with consent and it is advisable to ensure that the patient agrees with, and understands the role of, staff that might be present during examinations that are intimate or may be deemed to be so by the patient. </a:t>
            </a:r>
            <a:r>
              <a:rPr lang="en-GB" sz="2400" b="1" dirty="0" smtClean="0">
                <a:solidFill>
                  <a:schemeClr val="tx1"/>
                </a:solidFill>
              </a:rPr>
              <a:t>Your </a:t>
            </a:r>
            <a:r>
              <a:rPr lang="en-US" sz="2400" b="1" dirty="0">
                <a:solidFill>
                  <a:schemeClr val="tx1"/>
                </a:solidFill>
              </a:rPr>
              <a:t>Trust, Health Board and other employer will have their own intimate examination and chaperone policies to which you should refer.  </a:t>
            </a:r>
            <a:endParaRPr lang="en-GB" sz="2400" b="1" dirty="0">
              <a:solidFill>
                <a:schemeClr val="tx1"/>
              </a:solidFill>
            </a:endParaRPr>
          </a:p>
          <a:p>
            <a:pPr marL="0" indent="0">
              <a:buNone/>
            </a:pPr>
            <a:endParaRPr lang="en-GB" dirty="0"/>
          </a:p>
        </p:txBody>
      </p:sp>
      <p:pic>
        <p:nvPicPr>
          <p:cNvPr id="6" name="Picture 5" descr="Free illustration: Ticked Off, Done, Finish, &lt;strong&gt;Consent&lt;/strong&gt;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2619" y="78616"/>
            <a:ext cx="775853" cy="997525"/>
          </a:xfrm>
          <a:prstGeom prst="rect">
            <a:avLst/>
          </a:prstGeom>
        </p:spPr>
      </p:pic>
    </p:spTree>
    <p:extLst>
      <p:ext uri="{BB962C8B-B14F-4D97-AF65-F5344CB8AC3E}">
        <p14:creationId xmlns:p14="http://schemas.microsoft.com/office/powerpoint/2010/main" val="20812063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95732"/>
            <a:ext cx="10515600" cy="1325563"/>
          </a:xfrm>
        </p:spPr>
        <p:txBody>
          <a:bodyPr/>
          <a:lstStyle/>
          <a:p>
            <a:r>
              <a:rPr lang="en-GB" dirty="0">
                <a:solidFill>
                  <a:schemeClr val="tx1"/>
                </a:solidFill>
              </a:rPr>
              <a:t>Remember …</a:t>
            </a:r>
            <a:br>
              <a:rPr lang="en-GB" dirty="0">
                <a:solidFill>
                  <a:schemeClr val="tx1"/>
                </a:solidFill>
              </a:rPr>
            </a:br>
            <a:endParaRPr lang="en-GB" dirty="0">
              <a:solidFill>
                <a:schemeClr val="tx1"/>
              </a:solidFill>
            </a:endParaRPr>
          </a:p>
        </p:txBody>
      </p:sp>
      <p:sp>
        <p:nvSpPr>
          <p:cNvPr id="3" name="Content Placeholder 2"/>
          <p:cNvSpPr>
            <a:spLocks noGrp="1"/>
          </p:cNvSpPr>
          <p:nvPr>
            <p:ph idx="1"/>
          </p:nvPr>
        </p:nvSpPr>
        <p:spPr/>
        <p:txBody>
          <a:bodyPr>
            <a:normAutofit fontScale="92500"/>
          </a:bodyPr>
          <a:lstStyle/>
          <a:p>
            <a:r>
              <a:rPr lang="en-GB" sz="2600" dirty="0">
                <a:solidFill>
                  <a:schemeClr val="tx1"/>
                </a:solidFill>
              </a:rPr>
              <a:t>Does the patient know about the material risks of the treatment I am proposing?</a:t>
            </a:r>
          </a:p>
          <a:p>
            <a:pPr lvl="1"/>
            <a:r>
              <a:rPr lang="en-GB" sz="2600" dirty="0">
                <a:solidFill>
                  <a:schemeClr val="tx1"/>
                </a:solidFill>
              </a:rPr>
              <a:t>What sort of risks would a reasonable person in the patient’s circumstances want to know?</a:t>
            </a:r>
          </a:p>
          <a:p>
            <a:pPr lvl="1"/>
            <a:r>
              <a:rPr lang="en-GB" sz="2600" dirty="0">
                <a:solidFill>
                  <a:schemeClr val="tx1"/>
                </a:solidFill>
              </a:rPr>
              <a:t>What sorts of risks would this particular patient want to know?</a:t>
            </a:r>
          </a:p>
          <a:p>
            <a:pPr lvl="0"/>
            <a:r>
              <a:rPr lang="en-GB" sz="2600" dirty="0">
                <a:solidFill>
                  <a:schemeClr val="tx1"/>
                </a:solidFill>
              </a:rPr>
              <a:t>Does the patient know about reasonable alternatives to this treatment?</a:t>
            </a:r>
          </a:p>
          <a:p>
            <a:pPr lvl="0"/>
            <a:r>
              <a:rPr lang="en-GB" sz="2600" dirty="0">
                <a:solidFill>
                  <a:schemeClr val="tx1"/>
                </a:solidFill>
              </a:rPr>
              <a:t>Have I taken reasonable care to ensure that the patient actually knows all this?</a:t>
            </a:r>
          </a:p>
          <a:p>
            <a:pPr lvl="0"/>
            <a:r>
              <a:rPr lang="en-GB" sz="2600" dirty="0">
                <a:solidFill>
                  <a:schemeClr val="tx1"/>
                </a:solidFill>
              </a:rPr>
              <a:t>Do any of the exceptions to my duty to disclose apply here?</a:t>
            </a:r>
          </a:p>
          <a:p>
            <a:pPr lvl="0"/>
            <a:r>
              <a:rPr lang="en-GB" sz="2600" dirty="0">
                <a:solidFill>
                  <a:schemeClr val="tx1"/>
                </a:solidFill>
              </a:rPr>
              <a:t>Have I properly documented my consent process?  </a:t>
            </a:r>
          </a:p>
          <a:p>
            <a:pPr marL="0" indent="0">
              <a:buNone/>
            </a:pPr>
            <a:r>
              <a:rPr lang="en-GB" dirty="0" smtClean="0"/>
              <a:t>                                                                                                    </a:t>
            </a:r>
            <a:r>
              <a:rPr lang="en-GB" sz="2200" i="1" dirty="0" smtClean="0">
                <a:solidFill>
                  <a:schemeClr val="tx1"/>
                </a:solidFill>
              </a:rPr>
              <a:t>as </a:t>
            </a:r>
            <a:r>
              <a:rPr lang="en-GB" sz="2200" i="1" dirty="0">
                <a:solidFill>
                  <a:schemeClr val="tx1"/>
                </a:solidFill>
              </a:rPr>
              <a:t>proposed by </a:t>
            </a:r>
            <a:r>
              <a:rPr lang="en-GB" sz="2200" i="1" dirty="0" smtClean="0">
                <a:solidFill>
                  <a:schemeClr val="tx1"/>
                </a:solidFill>
              </a:rPr>
              <a:t>Sokol (6)</a:t>
            </a:r>
            <a:endParaRPr lang="en-GB" sz="2200" i="1" dirty="0">
              <a:solidFill>
                <a:schemeClr val="tx1"/>
              </a:solidFill>
            </a:endParaRPr>
          </a:p>
          <a:p>
            <a:endParaRPr lang="en-GB" dirty="0"/>
          </a:p>
        </p:txBody>
      </p:sp>
      <p:pic>
        <p:nvPicPr>
          <p:cNvPr id="4" name="Picture 3" descr="علامه صح اخضر صورة"/>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15641" y="258618"/>
            <a:ext cx="894506" cy="1128568"/>
          </a:xfrm>
          <a:prstGeom prst="rect">
            <a:avLst/>
          </a:prstGeom>
        </p:spPr>
      </p:pic>
    </p:spTree>
    <p:extLst>
      <p:ext uri="{BB962C8B-B14F-4D97-AF65-F5344CB8AC3E}">
        <p14:creationId xmlns:p14="http://schemas.microsoft.com/office/powerpoint/2010/main" val="19681525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tx1"/>
                </a:solidFill>
              </a:rPr>
              <a:t>Conclusion</a:t>
            </a:r>
            <a:endParaRPr lang="en-GB"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44583391"/>
              </p:ext>
            </p:extLst>
          </p:nvPr>
        </p:nvGraphicFramePr>
        <p:xfrm>
          <a:off x="517236" y="1597891"/>
          <a:ext cx="11249892" cy="4729021"/>
        </p:xfrm>
        <a:graphic>
          <a:graphicData uri="http://schemas.openxmlformats.org/drawingml/2006/table">
            <a:tbl>
              <a:tblPr firstRow="1" firstCol="1" bandRow="1">
                <a:tableStyleId>{5C22544A-7EE6-4342-B048-85BDC9FD1C3A}</a:tableStyleId>
              </a:tblPr>
              <a:tblGrid>
                <a:gridCol w="491881">
                  <a:extLst>
                    <a:ext uri="{9D8B030D-6E8A-4147-A177-3AD203B41FA5}">
                      <a16:colId xmlns:a16="http://schemas.microsoft.com/office/drawing/2014/main" val="2251011331"/>
                    </a:ext>
                  </a:extLst>
                </a:gridCol>
                <a:gridCol w="3945466">
                  <a:extLst>
                    <a:ext uri="{9D8B030D-6E8A-4147-A177-3AD203B41FA5}">
                      <a16:colId xmlns:a16="http://schemas.microsoft.com/office/drawing/2014/main" val="3035941415"/>
                    </a:ext>
                  </a:extLst>
                </a:gridCol>
                <a:gridCol w="6812545">
                  <a:extLst>
                    <a:ext uri="{9D8B030D-6E8A-4147-A177-3AD203B41FA5}">
                      <a16:colId xmlns:a16="http://schemas.microsoft.com/office/drawing/2014/main" val="1276459590"/>
                    </a:ext>
                  </a:extLst>
                </a:gridCol>
              </a:tblGrid>
              <a:tr h="376504">
                <a:tc>
                  <a:txBody>
                    <a:bodyPr/>
                    <a:lstStyle/>
                    <a:p>
                      <a:pPr>
                        <a:lnSpc>
                          <a:spcPct val="107000"/>
                        </a:lnSpc>
                        <a:spcAft>
                          <a:spcPts val="0"/>
                        </a:spcAft>
                      </a:pPr>
                      <a:r>
                        <a:rPr lang="en-GB" sz="1000">
                          <a:effectLst/>
                        </a:rPr>
                        <a:t>Step</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612" marR="61612" marT="0" marB="0"/>
                </a:tc>
                <a:tc>
                  <a:txBody>
                    <a:bodyPr/>
                    <a:lstStyle/>
                    <a:p>
                      <a:pPr>
                        <a:lnSpc>
                          <a:spcPct val="107000"/>
                        </a:lnSpc>
                        <a:spcAft>
                          <a:spcPts val="0"/>
                        </a:spcAft>
                      </a:pPr>
                      <a:r>
                        <a:rPr lang="en-GB" sz="1000">
                          <a:effectLst/>
                        </a:rPr>
                        <a:t>Task</a:t>
                      </a:r>
                    </a:p>
                    <a:p>
                      <a:pPr>
                        <a:lnSpc>
                          <a:spcPct val="107000"/>
                        </a:lnSpc>
                        <a:spcAft>
                          <a:spcPts val="0"/>
                        </a:spcAft>
                      </a:pPr>
                      <a:r>
                        <a:rPr lang="en-GB" sz="1000">
                          <a:effectLst/>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612" marR="61612" marT="0" marB="0"/>
                </a:tc>
                <a:tc>
                  <a:txBody>
                    <a:bodyPr/>
                    <a:lstStyle/>
                    <a:p>
                      <a:pPr>
                        <a:lnSpc>
                          <a:spcPct val="107000"/>
                        </a:lnSpc>
                        <a:spcAft>
                          <a:spcPts val="0"/>
                        </a:spcAft>
                      </a:pPr>
                      <a:r>
                        <a:rPr lang="en-GB" sz="1000">
                          <a:effectLst/>
                        </a:rPr>
                        <a:t>Comments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612" marR="61612" marT="0" marB="0"/>
                </a:tc>
                <a:extLst>
                  <a:ext uri="{0D108BD9-81ED-4DB2-BD59-A6C34878D82A}">
                    <a16:rowId xmlns:a16="http://schemas.microsoft.com/office/drawing/2014/main" val="2971598666"/>
                  </a:ext>
                </a:extLst>
              </a:tr>
              <a:tr h="587018">
                <a:tc>
                  <a:txBody>
                    <a:bodyPr/>
                    <a:lstStyle/>
                    <a:p>
                      <a:pPr>
                        <a:lnSpc>
                          <a:spcPct val="107000"/>
                        </a:lnSpc>
                        <a:spcAft>
                          <a:spcPts val="0"/>
                        </a:spcAft>
                      </a:pPr>
                      <a:r>
                        <a:rPr lang="en-GB" sz="1000">
                          <a:effectLst/>
                        </a:rPr>
                        <a:t>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612" marR="61612" marT="0" marB="0"/>
                </a:tc>
                <a:tc>
                  <a:txBody>
                    <a:bodyPr/>
                    <a:lstStyle/>
                    <a:p>
                      <a:pPr>
                        <a:lnSpc>
                          <a:spcPct val="107000"/>
                        </a:lnSpc>
                        <a:spcAft>
                          <a:spcPts val="0"/>
                        </a:spcAft>
                      </a:pPr>
                      <a:r>
                        <a:rPr lang="en-GB" sz="1000" dirty="0">
                          <a:effectLst/>
                        </a:rPr>
                        <a:t>Explain the procedure or treatment to the patient.</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612" marR="61612" marT="0" marB="0"/>
                </a:tc>
                <a:tc>
                  <a:txBody>
                    <a:bodyPr/>
                    <a:lstStyle/>
                    <a:p>
                      <a:pPr>
                        <a:lnSpc>
                          <a:spcPct val="107000"/>
                        </a:lnSpc>
                        <a:spcAft>
                          <a:spcPts val="0"/>
                        </a:spcAft>
                      </a:pPr>
                      <a:r>
                        <a:rPr lang="en-GB" sz="1000">
                          <a:effectLst/>
                        </a:rPr>
                        <a:t>Ensure that the information is given in a format that the patient can understand, appropriate to the patient’s needs to ensure parity of care for all. This includes meeting the needs of individuals with physical difficulties and learning difficulties, and adequate provision of information in languages other than English.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612" marR="61612" marT="0" marB="0"/>
                </a:tc>
                <a:extLst>
                  <a:ext uri="{0D108BD9-81ED-4DB2-BD59-A6C34878D82A}">
                    <a16:rowId xmlns:a16="http://schemas.microsoft.com/office/drawing/2014/main" val="956735742"/>
                  </a:ext>
                </a:extLst>
              </a:tr>
              <a:tr h="376504">
                <a:tc>
                  <a:txBody>
                    <a:bodyPr/>
                    <a:lstStyle/>
                    <a:p>
                      <a:pPr>
                        <a:lnSpc>
                          <a:spcPct val="107000"/>
                        </a:lnSpc>
                        <a:spcAft>
                          <a:spcPts val="0"/>
                        </a:spcAft>
                      </a:pPr>
                      <a:r>
                        <a:rPr lang="en-GB" sz="1000">
                          <a:effectLst/>
                        </a:rPr>
                        <a:t>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612" marR="61612" marT="0" marB="0"/>
                </a:tc>
                <a:tc>
                  <a:txBody>
                    <a:bodyPr/>
                    <a:lstStyle/>
                    <a:p>
                      <a:pPr>
                        <a:lnSpc>
                          <a:spcPct val="107000"/>
                        </a:lnSpc>
                        <a:spcAft>
                          <a:spcPts val="0"/>
                        </a:spcAft>
                      </a:pPr>
                      <a:r>
                        <a:rPr lang="en-GB" sz="1000">
                          <a:effectLst/>
                        </a:rPr>
                        <a:t>Explain the risks/benefits for the procedure or treatment along with any alternative options (if applicable).</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612" marR="61612" marT="0" marB="0"/>
                </a:tc>
                <a:tc>
                  <a:txBody>
                    <a:bodyPr/>
                    <a:lstStyle/>
                    <a:p>
                      <a:pPr>
                        <a:lnSpc>
                          <a:spcPct val="107000"/>
                        </a:lnSpc>
                        <a:spcAft>
                          <a:spcPts val="0"/>
                        </a:spcAft>
                      </a:pPr>
                      <a:r>
                        <a:rPr lang="en-GB" sz="1000">
                          <a:effectLst/>
                        </a:rPr>
                        <a:t>Explain the risks and benefits (including the radiation risk) of the various procedures or treatments.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612" marR="61612" marT="0" marB="0"/>
                </a:tc>
                <a:extLst>
                  <a:ext uri="{0D108BD9-81ED-4DB2-BD59-A6C34878D82A}">
                    <a16:rowId xmlns:a16="http://schemas.microsoft.com/office/drawing/2014/main" val="240728963"/>
                  </a:ext>
                </a:extLst>
              </a:tr>
              <a:tr h="564757">
                <a:tc>
                  <a:txBody>
                    <a:bodyPr/>
                    <a:lstStyle/>
                    <a:p>
                      <a:pPr>
                        <a:lnSpc>
                          <a:spcPct val="107000"/>
                        </a:lnSpc>
                        <a:spcAft>
                          <a:spcPts val="0"/>
                        </a:spcAft>
                      </a:pPr>
                      <a:r>
                        <a:rPr lang="en-GB" sz="1000">
                          <a:effectLst/>
                        </a:rPr>
                        <a:t>3</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612" marR="61612" marT="0" marB="0"/>
                </a:tc>
                <a:tc>
                  <a:txBody>
                    <a:bodyPr/>
                    <a:lstStyle/>
                    <a:p>
                      <a:pPr>
                        <a:lnSpc>
                          <a:spcPct val="107000"/>
                        </a:lnSpc>
                        <a:spcAft>
                          <a:spcPts val="0"/>
                        </a:spcAft>
                      </a:pPr>
                      <a:r>
                        <a:rPr lang="en-GB" sz="1000">
                          <a:effectLst/>
                        </a:rPr>
                        <a:t>Explain the consent and decision making process so the patient understands what is expected of them.</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612" marR="61612" marT="0" marB="0"/>
                </a:tc>
                <a:tc>
                  <a:txBody>
                    <a:bodyPr/>
                    <a:lstStyle/>
                    <a:p>
                      <a:pPr>
                        <a:lnSpc>
                          <a:spcPct val="107000"/>
                        </a:lnSpc>
                        <a:spcAft>
                          <a:spcPts val="0"/>
                        </a:spcAft>
                      </a:pPr>
                      <a:r>
                        <a:rPr lang="en-GB" sz="1000">
                          <a:effectLst/>
                        </a:rPr>
                        <a:t>Ensure that the patient is supported during the decision making process. Make sure that they have access to an advocate if required.</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612" marR="61612" marT="0" marB="0"/>
                </a:tc>
                <a:extLst>
                  <a:ext uri="{0D108BD9-81ED-4DB2-BD59-A6C34878D82A}">
                    <a16:rowId xmlns:a16="http://schemas.microsoft.com/office/drawing/2014/main" val="719740300"/>
                  </a:ext>
                </a:extLst>
              </a:tr>
              <a:tr h="376504">
                <a:tc>
                  <a:txBody>
                    <a:bodyPr/>
                    <a:lstStyle/>
                    <a:p>
                      <a:pPr>
                        <a:lnSpc>
                          <a:spcPct val="107000"/>
                        </a:lnSpc>
                        <a:spcAft>
                          <a:spcPts val="0"/>
                        </a:spcAft>
                      </a:pPr>
                      <a:r>
                        <a:rPr lang="en-GB" sz="1000">
                          <a:effectLst/>
                        </a:rPr>
                        <a:t>4</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612" marR="61612" marT="0" marB="0"/>
                </a:tc>
                <a:tc>
                  <a:txBody>
                    <a:bodyPr/>
                    <a:lstStyle/>
                    <a:p>
                      <a:pPr>
                        <a:lnSpc>
                          <a:spcPct val="107000"/>
                        </a:lnSpc>
                        <a:spcAft>
                          <a:spcPts val="0"/>
                        </a:spcAft>
                      </a:pPr>
                      <a:r>
                        <a:rPr lang="en-GB" sz="1000">
                          <a:effectLst/>
                        </a:rPr>
                        <a:t>Allow time for the patient to deliberate before being asked to consent to a procedure or treatment.</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612" marR="61612" marT="0" marB="0"/>
                </a:tc>
                <a:tc>
                  <a:txBody>
                    <a:bodyPr/>
                    <a:lstStyle/>
                    <a:p>
                      <a:pPr>
                        <a:lnSpc>
                          <a:spcPct val="107000"/>
                        </a:lnSpc>
                        <a:spcAft>
                          <a:spcPts val="0"/>
                        </a:spcAft>
                      </a:pPr>
                      <a:r>
                        <a:rPr lang="en-GB" sz="1000">
                          <a:effectLst/>
                        </a:rPr>
                        <a:t>This can be difficult in a busy department but the patient should be afforded sufficient time for their deliberations.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612" marR="61612" marT="0" marB="0"/>
                </a:tc>
                <a:extLst>
                  <a:ext uri="{0D108BD9-81ED-4DB2-BD59-A6C34878D82A}">
                    <a16:rowId xmlns:a16="http://schemas.microsoft.com/office/drawing/2014/main" val="524599446"/>
                  </a:ext>
                </a:extLst>
              </a:tr>
              <a:tr h="753465">
                <a:tc>
                  <a:txBody>
                    <a:bodyPr/>
                    <a:lstStyle/>
                    <a:p>
                      <a:pPr>
                        <a:lnSpc>
                          <a:spcPct val="107000"/>
                        </a:lnSpc>
                        <a:spcAft>
                          <a:spcPts val="0"/>
                        </a:spcAft>
                      </a:pPr>
                      <a:r>
                        <a:rPr lang="en-GB" sz="1000">
                          <a:effectLst/>
                        </a:rPr>
                        <a:t>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612" marR="61612" marT="0" marB="0"/>
                </a:tc>
                <a:tc>
                  <a:txBody>
                    <a:bodyPr/>
                    <a:lstStyle/>
                    <a:p>
                      <a:pPr>
                        <a:lnSpc>
                          <a:spcPct val="107000"/>
                        </a:lnSpc>
                        <a:spcAft>
                          <a:spcPts val="0"/>
                        </a:spcAft>
                      </a:pPr>
                      <a:r>
                        <a:rPr lang="en-GB" sz="1000">
                          <a:effectLst/>
                        </a:rPr>
                        <a:t>Discuss the patient’s wishes, needs, views and expectations regarding any procedure or treatment.</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612" marR="61612" marT="0" marB="0"/>
                </a:tc>
                <a:tc>
                  <a:txBody>
                    <a:bodyPr/>
                    <a:lstStyle/>
                    <a:p>
                      <a:pPr>
                        <a:lnSpc>
                          <a:spcPct val="107000"/>
                        </a:lnSpc>
                        <a:spcAft>
                          <a:spcPts val="0"/>
                        </a:spcAft>
                      </a:pPr>
                      <a:r>
                        <a:rPr lang="en-GB" sz="1000">
                          <a:effectLst/>
                        </a:rPr>
                        <a:t>It is important not to make assumptions about what is “the best outcome” for a patient. They should be supported to come to the decision that is the best for them.</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612" marR="61612" marT="0" marB="0"/>
                </a:tc>
                <a:extLst>
                  <a:ext uri="{0D108BD9-81ED-4DB2-BD59-A6C34878D82A}">
                    <a16:rowId xmlns:a16="http://schemas.microsoft.com/office/drawing/2014/main" val="2887834323"/>
                  </a:ext>
                </a:extLst>
              </a:tr>
              <a:tr h="376504">
                <a:tc>
                  <a:txBody>
                    <a:bodyPr/>
                    <a:lstStyle/>
                    <a:p>
                      <a:pPr>
                        <a:lnSpc>
                          <a:spcPct val="107000"/>
                        </a:lnSpc>
                        <a:spcAft>
                          <a:spcPts val="0"/>
                        </a:spcAft>
                      </a:pPr>
                      <a:r>
                        <a:rPr lang="en-GB" sz="1000">
                          <a:effectLst/>
                        </a:rPr>
                        <a:t>6</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612" marR="61612" marT="0" marB="0"/>
                </a:tc>
                <a:tc>
                  <a:txBody>
                    <a:bodyPr/>
                    <a:lstStyle/>
                    <a:p>
                      <a:pPr>
                        <a:lnSpc>
                          <a:spcPct val="107000"/>
                        </a:lnSpc>
                        <a:spcAft>
                          <a:spcPts val="0"/>
                        </a:spcAft>
                      </a:pPr>
                      <a:r>
                        <a:rPr lang="en-GB" sz="1000">
                          <a:effectLst/>
                        </a:rPr>
                        <a:t>Provide any relevant information not already covered, or any emerging information.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612" marR="61612" marT="0" marB="0"/>
                </a:tc>
                <a:tc>
                  <a:txBody>
                    <a:bodyPr/>
                    <a:lstStyle/>
                    <a:p>
                      <a:pPr>
                        <a:lnSpc>
                          <a:spcPct val="107000"/>
                        </a:lnSpc>
                        <a:spcAft>
                          <a:spcPts val="0"/>
                        </a:spcAft>
                      </a:pPr>
                      <a:r>
                        <a:rPr lang="en-GB" sz="1000">
                          <a:effectLst/>
                        </a:rPr>
                        <a:t>This can help to clarify and again supports informed decision-making.</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612" marR="61612" marT="0" marB="0"/>
                </a:tc>
                <a:extLst>
                  <a:ext uri="{0D108BD9-81ED-4DB2-BD59-A6C34878D82A}">
                    <a16:rowId xmlns:a16="http://schemas.microsoft.com/office/drawing/2014/main" val="2795041640"/>
                  </a:ext>
                </a:extLst>
              </a:tr>
              <a:tr h="376504">
                <a:tc>
                  <a:txBody>
                    <a:bodyPr/>
                    <a:lstStyle/>
                    <a:p>
                      <a:pPr>
                        <a:lnSpc>
                          <a:spcPct val="107000"/>
                        </a:lnSpc>
                        <a:spcAft>
                          <a:spcPts val="0"/>
                        </a:spcAft>
                      </a:pPr>
                      <a:r>
                        <a:rPr lang="en-GB" sz="1000">
                          <a:effectLst/>
                        </a:rPr>
                        <a:t>7</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612" marR="61612" marT="0" marB="0"/>
                </a:tc>
                <a:tc>
                  <a:txBody>
                    <a:bodyPr/>
                    <a:lstStyle/>
                    <a:p>
                      <a:pPr>
                        <a:lnSpc>
                          <a:spcPct val="107000"/>
                        </a:lnSpc>
                        <a:spcAft>
                          <a:spcPts val="0"/>
                        </a:spcAft>
                      </a:pPr>
                      <a:r>
                        <a:rPr lang="en-GB" sz="1000">
                          <a:effectLst/>
                        </a:rPr>
                        <a:t>Has the patient understood?</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612" marR="61612" marT="0" marB="0"/>
                </a:tc>
                <a:tc>
                  <a:txBody>
                    <a:bodyPr/>
                    <a:lstStyle/>
                    <a:p>
                      <a:pPr>
                        <a:lnSpc>
                          <a:spcPct val="107000"/>
                        </a:lnSpc>
                        <a:spcAft>
                          <a:spcPts val="0"/>
                        </a:spcAft>
                      </a:pPr>
                      <a:r>
                        <a:rPr lang="en-GB" sz="1000">
                          <a:effectLst/>
                        </a:rPr>
                        <a:t>The person taking the consent should be satisfied that the patient has understood the information provided.</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612" marR="61612" marT="0" marB="0"/>
                </a:tc>
                <a:extLst>
                  <a:ext uri="{0D108BD9-81ED-4DB2-BD59-A6C34878D82A}">
                    <a16:rowId xmlns:a16="http://schemas.microsoft.com/office/drawing/2014/main" val="2331945277"/>
                  </a:ext>
                </a:extLst>
              </a:tr>
              <a:tr h="376504">
                <a:tc>
                  <a:txBody>
                    <a:bodyPr/>
                    <a:lstStyle/>
                    <a:p>
                      <a:pPr>
                        <a:lnSpc>
                          <a:spcPct val="107000"/>
                        </a:lnSpc>
                        <a:spcAft>
                          <a:spcPts val="0"/>
                        </a:spcAft>
                      </a:pPr>
                      <a:r>
                        <a:rPr lang="en-GB" sz="1000">
                          <a:effectLst/>
                        </a:rPr>
                        <a:t>8</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612" marR="61612" marT="0" marB="0"/>
                </a:tc>
                <a:tc>
                  <a:txBody>
                    <a:bodyPr/>
                    <a:lstStyle/>
                    <a:p>
                      <a:pPr>
                        <a:lnSpc>
                          <a:spcPct val="107000"/>
                        </a:lnSpc>
                        <a:spcAft>
                          <a:spcPts val="0"/>
                        </a:spcAft>
                      </a:pPr>
                      <a:r>
                        <a:rPr lang="en-GB" sz="1000">
                          <a:effectLst/>
                        </a:rPr>
                        <a:t>Respect the patient’s decision.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612" marR="61612" marT="0" marB="0"/>
                </a:tc>
                <a:tc>
                  <a:txBody>
                    <a:bodyPr/>
                    <a:lstStyle/>
                    <a:p>
                      <a:pPr>
                        <a:lnSpc>
                          <a:spcPct val="107000"/>
                        </a:lnSpc>
                        <a:spcAft>
                          <a:spcPts val="0"/>
                        </a:spcAft>
                      </a:pPr>
                      <a:r>
                        <a:rPr lang="en-GB" sz="1000">
                          <a:effectLst/>
                        </a:rPr>
                        <a:t>You must always respect the decision made by an adult patient with capacity.</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612" marR="61612" marT="0" marB="0"/>
                </a:tc>
                <a:extLst>
                  <a:ext uri="{0D108BD9-81ED-4DB2-BD59-A6C34878D82A}">
                    <a16:rowId xmlns:a16="http://schemas.microsoft.com/office/drawing/2014/main" val="3226010216"/>
                  </a:ext>
                </a:extLst>
              </a:tr>
              <a:tr h="564757">
                <a:tc>
                  <a:txBody>
                    <a:bodyPr/>
                    <a:lstStyle/>
                    <a:p>
                      <a:pPr>
                        <a:lnSpc>
                          <a:spcPct val="107000"/>
                        </a:lnSpc>
                        <a:spcAft>
                          <a:spcPts val="0"/>
                        </a:spcAft>
                      </a:pPr>
                      <a:r>
                        <a:rPr lang="en-GB" sz="1000">
                          <a:effectLst/>
                        </a:rPr>
                        <a:t>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612" marR="61612" marT="0" marB="0"/>
                </a:tc>
                <a:tc>
                  <a:txBody>
                    <a:bodyPr/>
                    <a:lstStyle/>
                    <a:p>
                      <a:pPr>
                        <a:lnSpc>
                          <a:spcPct val="107000"/>
                        </a:lnSpc>
                        <a:spcAft>
                          <a:spcPts val="0"/>
                        </a:spcAft>
                      </a:pPr>
                      <a:r>
                        <a:rPr lang="en-GB" sz="1000">
                          <a:effectLst/>
                        </a:rPr>
                        <a:t>Make sure the consent is documented. (The nature of the documentation may alter subject to the nature of the procedure /treatment).</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612" marR="61612" marT="0" marB="0"/>
                </a:tc>
                <a:tc>
                  <a:txBody>
                    <a:bodyPr/>
                    <a:lstStyle/>
                    <a:p>
                      <a:pPr>
                        <a:lnSpc>
                          <a:spcPct val="107000"/>
                        </a:lnSpc>
                        <a:spcAft>
                          <a:spcPts val="0"/>
                        </a:spcAft>
                      </a:pPr>
                      <a:r>
                        <a:rPr lang="en-GB" sz="1000" dirty="0">
                          <a:effectLst/>
                        </a:rPr>
                        <a:t>In some instances a signed form should be retained in the patient’s notes.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612" marR="61612" marT="0" marB="0"/>
                </a:tc>
                <a:extLst>
                  <a:ext uri="{0D108BD9-81ED-4DB2-BD59-A6C34878D82A}">
                    <a16:rowId xmlns:a16="http://schemas.microsoft.com/office/drawing/2014/main" val="3050184300"/>
                  </a:ext>
                </a:extLst>
              </a:tr>
            </a:tbl>
          </a:graphicData>
        </a:graphic>
      </p:graphicFrame>
      <p:sp>
        <p:nvSpPr>
          <p:cNvPr id="5" name="Rectangle 4"/>
          <p:cNvSpPr/>
          <p:nvPr/>
        </p:nvSpPr>
        <p:spPr>
          <a:xfrm>
            <a:off x="6792592" y="6326912"/>
            <a:ext cx="5285806" cy="400110"/>
          </a:xfrm>
          <a:prstGeom prst="rect">
            <a:avLst/>
          </a:prstGeom>
        </p:spPr>
        <p:txBody>
          <a:bodyPr wrap="none">
            <a:spAutoFit/>
          </a:bodyPr>
          <a:lstStyle/>
          <a:p>
            <a:r>
              <a:rPr lang="en-GB" sz="2000" i="1" dirty="0" smtClean="0">
                <a:latin typeface="Calibri" panose="020F0502020204030204" pitchFamily="34" charset="0"/>
                <a:ea typeface="Times New Roman" panose="02020603050405020304" pitchFamily="18" charset="0"/>
                <a:cs typeface="Times New Roman" panose="02020603050405020304" pitchFamily="18" charset="0"/>
              </a:rPr>
              <a:t>Adapted from The </a:t>
            </a:r>
            <a:r>
              <a:rPr lang="en-GB" sz="2000" i="1" dirty="0">
                <a:latin typeface="Calibri" panose="020F0502020204030204" pitchFamily="34" charset="0"/>
                <a:ea typeface="Times New Roman" panose="02020603050405020304" pitchFamily="18" charset="0"/>
                <a:cs typeface="Times New Roman" panose="02020603050405020304" pitchFamily="18" charset="0"/>
              </a:rPr>
              <a:t>Royal College of </a:t>
            </a:r>
            <a:r>
              <a:rPr lang="en-GB" sz="2000" i="1" dirty="0" smtClean="0">
                <a:latin typeface="Calibri" panose="020F0502020204030204" pitchFamily="34" charset="0"/>
                <a:ea typeface="Times New Roman" panose="02020603050405020304" pitchFamily="18" charset="0"/>
                <a:cs typeface="Times New Roman" panose="02020603050405020304" pitchFamily="18" charset="0"/>
              </a:rPr>
              <a:t>Surgeons (7)</a:t>
            </a:r>
            <a:r>
              <a:rPr lang="en-GB" sz="2000" i="1" baseline="30000" dirty="0" smtClean="0">
                <a:latin typeface="Calibri" panose="020F0502020204030204" pitchFamily="34" charset="0"/>
                <a:ea typeface="Times New Roman" panose="02020603050405020304" pitchFamily="18" charset="0"/>
                <a:cs typeface="Times New Roman" panose="02020603050405020304" pitchFamily="18" charset="0"/>
              </a:rPr>
              <a:t> </a:t>
            </a:r>
            <a:endParaRPr lang="en-GB" sz="2000" i="1" dirty="0"/>
          </a:p>
        </p:txBody>
      </p:sp>
    </p:spTree>
    <p:extLst>
      <p:ext uri="{BB962C8B-B14F-4D97-AF65-F5344CB8AC3E}">
        <p14:creationId xmlns:p14="http://schemas.microsoft.com/office/powerpoint/2010/main" val="7746443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tx1"/>
                </a:solidFill>
              </a:rPr>
              <a:t>References</a:t>
            </a:r>
            <a:endParaRPr lang="en-GB" dirty="0">
              <a:solidFill>
                <a:schemeClr val="tx1"/>
              </a:solidFill>
            </a:endParaRPr>
          </a:p>
        </p:txBody>
      </p:sp>
      <p:sp>
        <p:nvSpPr>
          <p:cNvPr id="3" name="Content Placeholder 2"/>
          <p:cNvSpPr>
            <a:spLocks noGrp="1"/>
          </p:cNvSpPr>
          <p:nvPr>
            <p:ph idx="1"/>
          </p:nvPr>
        </p:nvSpPr>
        <p:spPr/>
        <p:txBody>
          <a:bodyPr>
            <a:normAutofit fontScale="77500" lnSpcReduction="20000"/>
          </a:bodyPr>
          <a:lstStyle/>
          <a:p>
            <a:pPr marL="514350" lvl="0" indent="-514350">
              <a:buFont typeface="+mj-lt"/>
              <a:buAutoNum type="arabicPeriod"/>
            </a:pPr>
            <a:r>
              <a:rPr lang="en-GB" dirty="0">
                <a:solidFill>
                  <a:schemeClr val="tx1"/>
                </a:solidFill>
              </a:rPr>
              <a:t>NHS Choices. Consent to treatment. 2016. Available:</a:t>
            </a:r>
          </a:p>
          <a:p>
            <a:pPr marL="514350" indent="-514350">
              <a:buFont typeface="+mj-lt"/>
              <a:buAutoNum type="arabicPeriod"/>
            </a:pPr>
            <a:r>
              <a:rPr lang="en-GB" u="sng" dirty="0">
                <a:solidFill>
                  <a:schemeClr val="tx1"/>
                </a:solidFill>
                <a:hlinkClick r:id="rId2"/>
              </a:rPr>
              <a:t>http://www.nhs.uk/Conditions/Consent-to-treatment/Pages/Introduction.aspx</a:t>
            </a:r>
            <a:endParaRPr lang="en-GB" dirty="0">
              <a:solidFill>
                <a:schemeClr val="tx1"/>
              </a:solidFill>
            </a:endParaRPr>
          </a:p>
          <a:p>
            <a:pPr marL="514350" lvl="0" indent="-514350">
              <a:buFont typeface="+mj-lt"/>
              <a:buAutoNum type="arabicPeriod"/>
            </a:pPr>
            <a:r>
              <a:rPr lang="en-GB" dirty="0">
                <a:solidFill>
                  <a:schemeClr val="tx1"/>
                </a:solidFill>
              </a:rPr>
              <a:t>Lord Goff in Re F </a:t>
            </a:r>
            <a:r>
              <a:rPr lang="en-US" dirty="0">
                <a:solidFill>
                  <a:schemeClr val="tx1"/>
                </a:solidFill>
              </a:rPr>
              <a:t>(Mental Patient: </a:t>
            </a:r>
            <a:r>
              <a:rPr lang="en-US" dirty="0" err="1">
                <a:solidFill>
                  <a:schemeClr val="tx1"/>
                </a:solidFill>
              </a:rPr>
              <a:t>Sterilisation</a:t>
            </a:r>
            <a:r>
              <a:rPr lang="en-US" dirty="0">
                <a:solidFill>
                  <a:schemeClr val="tx1"/>
                </a:solidFill>
              </a:rPr>
              <a:t>): HL 4 May 1989</a:t>
            </a:r>
            <a:r>
              <a:rPr lang="en-GB" dirty="0">
                <a:solidFill>
                  <a:schemeClr val="tx1"/>
                </a:solidFill>
              </a:rPr>
              <a:t>  2 AC 1 (p 73). </a:t>
            </a:r>
          </a:p>
          <a:p>
            <a:pPr marL="514350" lvl="0" indent="-514350">
              <a:buFont typeface="+mj-lt"/>
              <a:buAutoNum type="arabicPeriod"/>
            </a:pPr>
            <a:r>
              <a:rPr lang="en-GB" dirty="0">
                <a:solidFill>
                  <a:schemeClr val="tx1"/>
                </a:solidFill>
              </a:rPr>
              <a:t>UK Government. (Chair – Robert Francis QC) The Final Report of the Mid Staffordshire NHS Foundation Trust Public Inquiry. London: TSO; 2013.  Available: http://webarchive.nationalarchives.gov.uk/20150423112024/http://www.midstaffspublicinquiry.com/report    </a:t>
            </a:r>
          </a:p>
          <a:p>
            <a:pPr marL="514350" lvl="0" indent="-514350">
              <a:buFont typeface="+mj-lt"/>
              <a:buAutoNum type="arabicPeriod"/>
            </a:pPr>
            <a:r>
              <a:rPr lang="en-GB" dirty="0" smtClean="0">
                <a:solidFill>
                  <a:schemeClr val="tx1"/>
                </a:solidFill>
              </a:rPr>
              <a:t>Council </a:t>
            </a:r>
            <a:r>
              <a:rPr lang="en-GB" dirty="0">
                <a:solidFill>
                  <a:schemeClr val="tx1"/>
                </a:solidFill>
              </a:rPr>
              <a:t>of European Union. BSS EU Directive 2013. Official Journal of the European Union. 2014.  Available: </a:t>
            </a:r>
            <a:r>
              <a:rPr lang="en-GB" u="sng" dirty="0">
                <a:solidFill>
                  <a:schemeClr val="tx1"/>
                </a:solidFill>
                <a:hlinkClick r:id="rId3"/>
              </a:rPr>
              <a:t>http://eur-lex.europa.eu/LexUriServ/LexUriServ.do?uri=OJ:L:2014:013:0001:0073:EN:PDF</a:t>
            </a:r>
            <a:endParaRPr lang="en-GB" dirty="0">
              <a:solidFill>
                <a:schemeClr val="tx1"/>
              </a:solidFill>
            </a:endParaRPr>
          </a:p>
          <a:p>
            <a:pPr marL="514350" lvl="0" indent="-514350">
              <a:buFont typeface="+mj-lt"/>
              <a:buAutoNum type="arabicPeriod"/>
            </a:pPr>
            <a:r>
              <a:rPr lang="en-GB" dirty="0">
                <a:solidFill>
                  <a:schemeClr val="tx1"/>
                </a:solidFill>
              </a:rPr>
              <a:t>Sokol DK. Update on the UK law on consent. BMJ 2015; 350:h1481. </a:t>
            </a:r>
          </a:p>
          <a:p>
            <a:pPr marL="514350" lvl="0" indent="-514350">
              <a:buFont typeface="+mj-lt"/>
              <a:buAutoNum type="arabicPeriod"/>
            </a:pPr>
            <a:r>
              <a:rPr lang="en-GB" dirty="0">
                <a:solidFill>
                  <a:schemeClr val="tx1"/>
                </a:solidFill>
              </a:rPr>
              <a:t>Royal College of Surgeons. Consent: Supported Decision-Making: A guide to good practice. London: RCS; 2016. Available: </a:t>
            </a:r>
            <a:r>
              <a:rPr lang="en-GB" u="sng" dirty="0">
                <a:solidFill>
                  <a:schemeClr val="tx1"/>
                </a:solidFill>
                <a:hlinkClick r:id="rId4"/>
              </a:rPr>
              <a:t>https://www.rcseng.ac.uk/library-and-publications/college-publications/docs/consent-good-practice-guide/</a:t>
            </a:r>
            <a:endParaRPr lang="en-GB" dirty="0">
              <a:solidFill>
                <a:schemeClr val="tx1"/>
              </a:solidFill>
            </a:endParaRPr>
          </a:p>
          <a:p>
            <a:endParaRPr lang="en-GB" dirty="0"/>
          </a:p>
        </p:txBody>
      </p:sp>
    </p:spTree>
    <p:extLst>
      <p:ext uri="{BB962C8B-B14F-4D97-AF65-F5344CB8AC3E}">
        <p14:creationId xmlns:p14="http://schemas.microsoft.com/office/powerpoint/2010/main" val="117664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8"/>
          <p:cNvSpPr>
            <a:spLocks noGrp="1" noChangeArrowheads="1"/>
          </p:cNvSpPr>
          <p:nvPr>
            <p:ph type="subTitle" idx="1"/>
          </p:nvPr>
        </p:nvSpPr>
        <p:spPr>
          <a:xfrm>
            <a:off x="791851" y="3290068"/>
            <a:ext cx="10737129" cy="2336371"/>
          </a:xfrm>
        </p:spPr>
        <p:txBody>
          <a:bodyPr>
            <a:normAutofit fontScale="92500" lnSpcReduction="20000"/>
          </a:bodyPr>
          <a:lstStyle/>
          <a:p>
            <a:pPr algn="l"/>
            <a:r>
              <a:rPr lang="en-GB" sz="4800" dirty="0">
                <a:solidFill>
                  <a:schemeClr val="tx1"/>
                </a:solidFill>
              </a:rPr>
              <a:t>Consent is: </a:t>
            </a:r>
          </a:p>
          <a:p>
            <a:pPr algn="l"/>
            <a:endParaRPr lang="en-GB" sz="3200" dirty="0">
              <a:solidFill>
                <a:schemeClr val="tx1"/>
              </a:solidFill>
            </a:endParaRPr>
          </a:p>
          <a:p>
            <a:pPr algn="l"/>
            <a:r>
              <a:rPr lang="en-GB" sz="3200" dirty="0" smtClean="0">
                <a:solidFill>
                  <a:schemeClr val="tx1"/>
                </a:solidFill>
              </a:rPr>
              <a:t>“… the </a:t>
            </a:r>
            <a:r>
              <a:rPr lang="en-GB" sz="3200" dirty="0">
                <a:solidFill>
                  <a:schemeClr val="tx1"/>
                </a:solidFill>
              </a:rPr>
              <a:t>principle that a person must give permission before they receive any type of medical treatment, test or examination</a:t>
            </a:r>
            <a:r>
              <a:rPr lang="en-GB" sz="3200" dirty="0" smtClean="0">
                <a:solidFill>
                  <a:schemeClr val="tx1"/>
                </a:solidFill>
              </a:rPr>
              <a:t>”. (1)</a:t>
            </a:r>
            <a:endParaRPr lang="en-GB" sz="3200" dirty="0">
              <a:solidFill>
                <a:schemeClr val="tx1"/>
              </a:solidFill>
            </a:endParaRPr>
          </a:p>
          <a:p>
            <a:pPr algn="l"/>
            <a:r>
              <a:rPr lang="en-GB" i="1" dirty="0">
                <a:solidFill>
                  <a:schemeClr val="tx1"/>
                </a:solidFill>
              </a:rPr>
              <a:t>					</a:t>
            </a:r>
            <a:endParaRPr lang="en-GB" sz="1800" i="1" baseline="30000" dirty="0">
              <a:solidFill>
                <a:schemeClr val="tx1"/>
              </a:solidFill>
            </a:endParaRPr>
          </a:p>
          <a:p>
            <a:pPr algn="l" eaLnBrk="1" hangingPunct="1"/>
            <a:endParaRPr lang="en-GB" sz="2400" dirty="0" smtClean="0">
              <a:latin typeface="Arial" charset="0"/>
            </a:endParaRPr>
          </a:p>
          <a:p>
            <a:pPr algn="l" eaLnBrk="1" hangingPunct="1"/>
            <a:endParaRPr lang="en-GB" sz="2400" dirty="0" smtClean="0">
              <a:latin typeface="Arial" charset="0"/>
            </a:endParaRPr>
          </a:p>
          <a:p>
            <a:pPr algn="l"/>
            <a:endParaRPr lang="en-GB" sz="3200" dirty="0">
              <a:solidFill>
                <a:schemeClr val="tx1"/>
              </a:solidFill>
            </a:endParaRPr>
          </a:p>
          <a:p>
            <a:pPr algn="l" eaLnBrk="1" hangingPunct="1"/>
            <a:endParaRPr lang="en-GB" sz="2400" dirty="0" smtClean="0">
              <a:latin typeface="Arial" charset="0"/>
            </a:endParaRPr>
          </a:p>
        </p:txBody>
      </p:sp>
      <p:sp>
        <p:nvSpPr>
          <p:cNvPr id="7173" name="Rectangle 5"/>
          <p:cNvSpPr>
            <a:spLocks noChangeArrowheads="1"/>
          </p:cNvSpPr>
          <p:nvPr/>
        </p:nvSpPr>
        <p:spPr bwMode="auto">
          <a:xfrm>
            <a:off x="3657600" y="1752600"/>
            <a:ext cx="12192000" cy="369332"/>
          </a:xfrm>
          <a:prstGeom prst="rect">
            <a:avLst/>
          </a:prstGeom>
          <a:noFill/>
          <a:ln w="9525">
            <a:noFill/>
            <a:miter lim="800000"/>
            <a:headEnd/>
            <a:tailEnd/>
          </a:ln>
        </p:spPr>
        <p:txBody>
          <a:bodyPr>
            <a:spAutoFit/>
          </a:bodyPr>
          <a:lstStyle/>
          <a:p>
            <a:endParaRPr lang="en-US"/>
          </a:p>
        </p:txBody>
      </p:sp>
      <p:sp>
        <p:nvSpPr>
          <p:cNvPr id="9" name="Rectangle 8"/>
          <p:cNvSpPr txBox="1">
            <a:spLocks noChangeArrowheads="1"/>
          </p:cNvSpPr>
          <p:nvPr/>
        </p:nvSpPr>
        <p:spPr>
          <a:xfrm>
            <a:off x="1125415" y="2133600"/>
            <a:ext cx="10316308" cy="33528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a:buNone/>
              <a:defRPr sz="2400" b="0" i="0" kern="1200" baseline="0">
                <a:solidFill>
                  <a:srgbClr val="0070C0"/>
                </a:solidFill>
                <a:latin typeface="+mn-lt"/>
                <a:ea typeface="Futura Book" charset="0"/>
                <a:cs typeface="Futura Book" charset="0"/>
              </a:defRPr>
            </a:lvl1pPr>
            <a:lvl2pPr marL="457200" indent="0" algn="ctr" defTabSz="914400" rtl="0" eaLnBrk="1" latinLnBrk="0" hangingPunct="1">
              <a:lnSpc>
                <a:spcPct val="90000"/>
              </a:lnSpc>
              <a:spcBef>
                <a:spcPts val="500"/>
              </a:spcBef>
              <a:buFont typeface="Arial"/>
              <a:buNone/>
              <a:defRPr sz="2000" kern="1200" baseline="0">
                <a:solidFill>
                  <a:srgbClr val="0070C0"/>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baseline="0">
                <a:solidFill>
                  <a:srgbClr val="0070C0"/>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baseline="0">
                <a:solidFill>
                  <a:srgbClr val="0070C0"/>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baseline="0">
                <a:solidFill>
                  <a:srgbClr val="0070C0"/>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endParaRPr lang="en-GB" i="1" dirty="0" smtClean="0">
              <a:solidFill>
                <a:srgbClr val="002060"/>
              </a:solidFill>
              <a:latin typeface="Arial" charset="0"/>
            </a:endParaRPr>
          </a:p>
          <a:p>
            <a:pPr algn="l">
              <a:buFont typeface="Arial" charset="0"/>
              <a:buChar char="•"/>
            </a:pPr>
            <a:endParaRPr lang="en-GB" sz="2000" i="1" dirty="0" smtClean="0">
              <a:solidFill>
                <a:srgbClr val="002060"/>
              </a:solidFill>
              <a:latin typeface="Arial" charset="0"/>
            </a:endParaRPr>
          </a:p>
        </p:txBody>
      </p:sp>
      <p:pic>
        <p:nvPicPr>
          <p:cNvPr id="2" name="Picture 1" descr="&lt;strong&gt;Consent&lt;/strong&g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42441" y="399548"/>
            <a:ext cx="4458878" cy="2551469"/>
          </a:xfrm>
          <a:prstGeom prst="rect">
            <a:avLst/>
          </a:prstGeom>
        </p:spPr>
      </p:pic>
    </p:spTree>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r>
              <a:rPr lang="en-GB" dirty="0" smtClean="0">
                <a:solidFill>
                  <a:schemeClr val="tx1"/>
                </a:solidFill>
              </a:rPr>
              <a:t>Introduction</a:t>
            </a:r>
            <a:endParaRPr lang="en-GB" dirty="0">
              <a:solidFill>
                <a:schemeClr val="tx1"/>
              </a:solidFill>
            </a:endParaRPr>
          </a:p>
        </p:txBody>
      </p:sp>
      <p:sp>
        <p:nvSpPr>
          <p:cNvPr id="3" name="Content Placeholder 2"/>
          <p:cNvSpPr>
            <a:spLocks noGrp="1"/>
          </p:cNvSpPr>
          <p:nvPr>
            <p:ph idx="1"/>
          </p:nvPr>
        </p:nvSpPr>
        <p:spPr/>
        <p:txBody>
          <a:bodyPr>
            <a:normAutofit/>
          </a:bodyPr>
          <a:lstStyle/>
          <a:p>
            <a:r>
              <a:rPr lang="en-GB" sz="2400" dirty="0">
                <a:solidFill>
                  <a:schemeClr val="tx1"/>
                </a:solidFill>
              </a:rPr>
              <a:t>Seeking patient consent prior to undertaking an examination or treatment regime is a fundamental ethical and legal requirement of a practitioner. It is also a common courtesy and establishes an appropriate relationship of trust between practitioner and patient; demonstrating the practitioner’s respect for the patient’s autonomy and involvement in decision making process.</a:t>
            </a:r>
          </a:p>
          <a:p>
            <a:pPr marL="0" indent="0">
              <a:buNone/>
            </a:pPr>
            <a:endParaRPr lang="en-GB" sz="2400" dirty="0">
              <a:solidFill>
                <a:schemeClr val="tx1"/>
              </a:solidFill>
            </a:endParaRPr>
          </a:p>
          <a:p>
            <a:r>
              <a:rPr lang="en-GB" sz="3200" i="1" dirty="0">
                <a:solidFill>
                  <a:schemeClr val="tx1"/>
                </a:solidFill>
              </a:rPr>
              <a:t>“</a:t>
            </a:r>
            <a:r>
              <a:rPr lang="en-GB" sz="3000" i="1" dirty="0">
                <a:solidFill>
                  <a:schemeClr val="tx1"/>
                </a:solidFill>
              </a:rPr>
              <a:t>Touching a patient without their consent is, without lawful reason, capable of amounting to a charge of battery or trespass to the person</a:t>
            </a:r>
            <a:r>
              <a:rPr lang="en-GB" sz="3000" i="1" dirty="0" smtClean="0">
                <a:solidFill>
                  <a:schemeClr val="tx1"/>
                </a:solidFill>
              </a:rPr>
              <a:t>”</a:t>
            </a:r>
            <a:r>
              <a:rPr lang="en-GB" sz="3000" dirty="0" smtClean="0">
                <a:solidFill>
                  <a:schemeClr val="tx1"/>
                </a:solidFill>
              </a:rPr>
              <a:t>. (2)</a:t>
            </a:r>
            <a:endParaRPr lang="en-GB" sz="3000" baseline="30000" dirty="0">
              <a:solidFill>
                <a:schemeClr val="tx1"/>
              </a:solidFill>
            </a:endParaRPr>
          </a:p>
          <a:p>
            <a:pPr marL="0" indent="0">
              <a:buNone/>
            </a:pPr>
            <a:r>
              <a:rPr lang="en-GB" sz="2400" i="1" dirty="0" smtClean="0">
                <a:solidFill>
                  <a:schemeClr val="tx1"/>
                </a:solidFill>
              </a:rPr>
              <a:t>             </a:t>
            </a:r>
            <a:endParaRPr lang="en-GB" dirty="0">
              <a:solidFill>
                <a:schemeClr val="tx1"/>
              </a:solidFill>
            </a:endParaRPr>
          </a:p>
          <a:p>
            <a:endParaRPr lang="en-GB" dirty="0"/>
          </a:p>
        </p:txBody>
      </p:sp>
    </p:spTree>
    <p:extLst>
      <p:ext uri="{BB962C8B-B14F-4D97-AF65-F5344CB8AC3E}">
        <p14:creationId xmlns:p14="http://schemas.microsoft.com/office/powerpoint/2010/main" val="37272210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tx1"/>
                </a:solidFill>
              </a:rPr>
              <a:t>Introduction</a:t>
            </a:r>
            <a:endParaRPr lang="en-GB" dirty="0">
              <a:solidFill>
                <a:schemeClr val="tx1"/>
              </a:solidFill>
            </a:endParaRPr>
          </a:p>
        </p:txBody>
      </p:sp>
      <p:sp>
        <p:nvSpPr>
          <p:cNvPr id="3" name="Content Placeholder 2"/>
          <p:cNvSpPr>
            <a:spLocks noGrp="1"/>
          </p:cNvSpPr>
          <p:nvPr>
            <p:ph idx="1"/>
          </p:nvPr>
        </p:nvSpPr>
        <p:spPr/>
        <p:txBody>
          <a:bodyPr>
            <a:normAutofit fontScale="85000" lnSpcReduction="20000"/>
          </a:bodyPr>
          <a:lstStyle/>
          <a:p>
            <a:r>
              <a:rPr lang="en-GB" i="1" dirty="0">
                <a:solidFill>
                  <a:schemeClr val="tx1"/>
                </a:solidFill>
              </a:rPr>
              <a:t>The Final Report of the Mid Staffordshire NHS Foundation Trust Public </a:t>
            </a:r>
            <a:r>
              <a:rPr lang="en-GB" i="1" dirty="0" smtClean="0">
                <a:solidFill>
                  <a:schemeClr val="tx1"/>
                </a:solidFill>
              </a:rPr>
              <a:t>Inquiry </a:t>
            </a:r>
            <a:r>
              <a:rPr lang="en-GB" dirty="0" smtClean="0">
                <a:solidFill>
                  <a:schemeClr val="tx1"/>
                </a:solidFill>
              </a:rPr>
              <a:t>(3)</a:t>
            </a:r>
            <a:r>
              <a:rPr lang="en-GB" baseline="30000" dirty="0" smtClean="0">
                <a:solidFill>
                  <a:schemeClr val="tx1"/>
                </a:solidFill>
              </a:rPr>
              <a:t> </a:t>
            </a:r>
            <a:r>
              <a:rPr lang="en-GB" dirty="0" smtClean="0">
                <a:solidFill>
                  <a:schemeClr val="tx1"/>
                </a:solidFill>
              </a:rPr>
              <a:t>recommendations </a:t>
            </a:r>
            <a:r>
              <a:rPr lang="en-GB" dirty="0">
                <a:solidFill>
                  <a:schemeClr val="tx1"/>
                </a:solidFill>
              </a:rPr>
              <a:t>included the principle that the NHS and its staff must prioritise patients’ needs at all times, be honest, transparent, and candid. Healthcare practitioners must adhere to this by placing the needs and values of patients, carers, and service users at the forefront of service delivery. </a:t>
            </a:r>
          </a:p>
          <a:p>
            <a:pPr marL="0" indent="0">
              <a:buNone/>
            </a:pPr>
            <a:endParaRPr lang="en-GB" dirty="0">
              <a:solidFill>
                <a:schemeClr val="tx1"/>
              </a:solidFill>
            </a:endParaRPr>
          </a:p>
          <a:p>
            <a:r>
              <a:rPr lang="en-GB" dirty="0">
                <a:solidFill>
                  <a:schemeClr val="tx1"/>
                </a:solidFill>
              </a:rPr>
              <a:t>It is recognised that all members of the diagnostic imaging and radiotherapy workforce are under a great deal of time pressure but it is imperative that they are aware of the issues surrounding the process of gaining consent.</a:t>
            </a:r>
          </a:p>
          <a:p>
            <a:pPr marL="0" indent="0">
              <a:buNone/>
            </a:pPr>
            <a:endParaRPr lang="en-GB" dirty="0">
              <a:solidFill>
                <a:schemeClr val="tx1"/>
              </a:solidFill>
            </a:endParaRPr>
          </a:p>
          <a:p>
            <a:r>
              <a:rPr lang="en-GB" i="1" dirty="0">
                <a:solidFill>
                  <a:schemeClr val="tx1"/>
                </a:solidFill>
              </a:rPr>
              <a:t>“The healthcare practitioner carrying out the procedure is ultimately responsible for ensuring that the patient is genuinely consenting to what is being done: it is they who will be held responsible in law if this is challenged later</a:t>
            </a:r>
            <a:r>
              <a:rPr lang="en-GB" i="1" dirty="0" smtClean="0">
                <a:solidFill>
                  <a:schemeClr val="tx1"/>
                </a:solidFill>
              </a:rPr>
              <a:t>”</a:t>
            </a:r>
            <a:r>
              <a:rPr lang="en-GB" dirty="0" smtClean="0">
                <a:solidFill>
                  <a:schemeClr val="tx1"/>
                </a:solidFill>
              </a:rPr>
              <a:t>. (4)</a:t>
            </a:r>
            <a:endParaRPr lang="en-GB" dirty="0">
              <a:solidFill>
                <a:schemeClr val="tx1"/>
              </a:solidFill>
            </a:endParaRPr>
          </a:p>
          <a:p>
            <a:endParaRPr lang="en-GB" dirty="0"/>
          </a:p>
        </p:txBody>
      </p:sp>
      <p:pic>
        <p:nvPicPr>
          <p:cNvPr id="4" name="Picture 3" descr="Government u-turn on safe nursing levels branded a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13745" y="112395"/>
            <a:ext cx="3131128" cy="1636014"/>
          </a:xfrm>
          <a:prstGeom prst="rect">
            <a:avLst/>
          </a:prstGeom>
        </p:spPr>
      </p:pic>
    </p:spTree>
    <p:extLst>
      <p:ext uri="{BB962C8B-B14F-4D97-AF65-F5344CB8AC3E}">
        <p14:creationId xmlns:p14="http://schemas.microsoft.com/office/powerpoint/2010/main" val="35447464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363" y="638608"/>
            <a:ext cx="10515600" cy="1325563"/>
          </a:xfrm>
        </p:spPr>
        <p:txBody>
          <a:bodyPr/>
          <a:lstStyle/>
          <a:p>
            <a:r>
              <a:rPr lang="en-GB" dirty="0">
                <a:solidFill>
                  <a:schemeClr val="tx1"/>
                </a:solidFill>
              </a:rPr>
              <a:t>Guideline development process</a:t>
            </a:r>
            <a:br>
              <a:rPr lang="en-GB" dirty="0">
                <a:solidFill>
                  <a:schemeClr val="tx1"/>
                </a:solidFill>
              </a:rPr>
            </a:br>
            <a:endParaRPr lang="en-GB" dirty="0">
              <a:solidFill>
                <a:schemeClr val="tx1"/>
              </a:solidFill>
            </a:endParaRPr>
          </a:p>
        </p:txBody>
      </p:sp>
      <p:sp>
        <p:nvSpPr>
          <p:cNvPr id="3" name="Content Placeholder 2"/>
          <p:cNvSpPr>
            <a:spLocks noGrp="1"/>
          </p:cNvSpPr>
          <p:nvPr>
            <p:ph idx="1"/>
          </p:nvPr>
        </p:nvSpPr>
        <p:spPr/>
        <p:txBody>
          <a:bodyPr>
            <a:normAutofit fontScale="92500" lnSpcReduction="20000"/>
          </a:bodyPr>
          <a:lstStyle/>
          <a:p>
            <a:r>
              <a:rPr lang="en-GB" sz="2600" dirty="0" smtClean="0">
                <a:solidFill>
                  <a:schemeClr val="tx1"/>
                </a:solidFill>
              </a:rPr>
              <a:t>What </a:t>
            </a:r>
            <a:r>
              <a:rPr lang="en-GB" sz="2600" dirty="0">
                <a:solidFill>
                  <a:schemeClr val="tx1"/>
                </a:solidFill>
              </a:rPr>
              <a:t>evidence is there to assist radiographers and others to ensure informed consent is obtained from patients during their examination or treatment pathway in imaging and radiotherapy? </a:t>
            </a:r>
          </a:p>
          <a:p>
            <a:pPr marL="0" indent="0">
              <a:buNone/>
            </a:pPr>
            <a:endParaRPr lang="en-GB" sz="2600" dirty="0">
              <a:solidFill>
                <a:schemeClr val="tx1"/>
              </a:solidFill>
            </a:endParaRPr>
          </a:p>
          <a:p>
            <a:r>
              <a:rPr lang="en-GB" sz="2600" dirty="0">
                <a:solidFill>
                  <a:schemeClr val="tx1"/>
                </a:solidFill>
              </a:rPr>
              <a:t>The review was based on a systematic search, based on an adapted PICO method of, Medline, Pub Med, </a:t>
            </a:r>
            <a:r>
              <a:rPr lang="en-GB" sz="2600" dirty="0" err="1">
                <a:solidFill>
                  <a:schemeClr val="tx1"/>
                </a:solidFill>
              </a:rPr>
              <a:t>Cinahl</a:t>
            </a:r>
            <a:r>
              <a:rPr lang="en-GB" sz="2600" dirty="0">
                <a:solidFill>
                  <a:schemeClr val="tx1"/>
                </a:solidFill>
              </a:rPr>
              <a:t>, EBSCO, Science Direct, Web of Science, NICE evidence, OVID, Index to Thesis and ZETOC databases and platforms. The final number of sources selected for inclusion was 28</a:t>
            </a:r>
            <a:r>
              <a:rPr lang="en-GB" sz="2600" dirty="0" smtClean="0">
                <a:solidFill>
                  <a:schemeClr val="tx1"/>
                </a:solidFill>
              </a:rPr>
              <a:t>.</a:t>
            </a:r>
          </a:p>
          <a:p>
            <a:pPr marL="0" indent="0">
              <a:buNone/>
            </a:pPr>
            <a:endParaRPr lang="en-GB" sz="2600" dirty="0">
              <a:solidFill>
                <a:schemeClr val="tx1"/>
              </a:solidFill>
            </a:endParaRPr>
          </a:p>
          <a:p>
            <a:r>
              <a:rPr lang="en-GB" sz="2600" dirty="0">
                <a:solidFill>
                  <a:schemeClr val="tx1"/>
                </a:solidFill>
              </a:rPr>
              <a:t>While the focus of the review was to inform radiography and radiotherapy practice, it is evident that this issue has been addressed by various other healthcare professional bodies and has also been the focus of extensive philosophical, ethical and legal </a:t>
            </a:r>
            <a:r>
              <a:rPr lang="en-GB" sz="2600" dirty="0" smtClean="0">
                <a:solidFill>
                  <a:schemeClr val="tx1"/>
                </a:solidFill>
              </a:rPr>
              <a:t>debate.</a:t>
            </a:r>
            <a:endParaRPr lang="en-GB" sz="2600" dirty="0">
              <a:solidFill>
                <a:schemeClr val="tx1"/>
              </a:solidFill>
            </a:endParaRPr>
          </a:p>
          <a:p>
            <a:endParaRPr lang="en-GB" dirty="0"/>
          </a:p>
        </p:txBody>
      </p:sp>
    </p:spTree>
    <p:extLst>
      <p:ext uri="{BB962C8B-B14F-4D97-AF65-F5344CB8AC3E}">
        <p14:creationId xmlns:p14="http://schemas.microsoft.com/office/powerpoint/2010/main" val="24080384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86798"/>
            <a:ext cx="10515600" cy="1325563"/>
          </a:xfrm>
        </p:spPr>
        <p:txBody>
          <a:bodyPr/>
          <a:lstStyle/>
          <a:p>
            <a:r>
              <a:rPr lang="en-GB" dirty="0">
                <a:solidFill>
                  <a:schemeClr val="tx1"/>
                </a:solidFill>
              </a:rPr>
              <a:t>The 10 recommendations </a:t>
            </a:r>
            <a:r>
              <a:rPr lang="en-GB" dirty="0"/>
              <a:t/>
            </a:r>
            <a:br>
              <a:rPr lang="en-GB" dirty="0"/>
            </a:br>
            <a:endParaRPr lang="en-GB" dirty="0"/>
          </a:p>
        </p:txBody>
      </p:sp>
      <p:sp>
        <p:nvSpPr>
          <p:cNvPr id="3" name="Content Placeholder 2"/>
          <p:cNvSpPr>
            <a:spLocks noGrp="1"/>
          </p:cNvSpPr>
          <p:nvPr>
            <p:ph idx="1"/>
          </p:nvPr>
        </p:nvSpPr>
        <p:spPr>
          <a:xfrm>
            <a:off x="979055" y="1548534"/>
            <a:ext cx="10547927" cy="4351338"/>
          </a:xfrm>
        </p:spPr>
        <p:txBody>
          <a:bodyPr/>
          <a:lstStyle/>
          <a:p>
            <a:r>
              <a:rPr lang="en-GB" sz="2400" dirty="0" smtClean="0">
                <a:solidFill>
                  <a:schemeClr val="tx1"/>
                </a:solidFill>
              </a:rPr>
              <a:t>The </a:t>
            </a:r>
            <a:r>
              <a:rPr lang="en-GB" sz="2400" dirty="0">
                <a:solidFill>
                  <a:schemeClr val="tx1"/>
                </a:solidFill>
              </a:rPr>
              <a:t>10 recommendations reflect the six key themes identified from the literature review, and also includes sections relating to: consent and children; student radiographers and trainee assistant practitioners’ involvement in consent procedures; consent for screening; use of chaperones and consent. </a:t>
            </a:r>
          </a:p>
          <a:p>
            <a:endParaRPr lang="en-GB" dirty="0"/>
          </a:p>
        </p:txBody>
      </p:sp>
      <p:graphicFrame>
        <p:nvGraphicFramePr>
          <p:cNvPr id="4" name="Diagram 3"/>
          <p:cNvGraphicFramePr/>
          <p:nvPr>
            <p:extLst>
              <p:ext uri="{D42A27DB-BD31-4B8C-83A1-F6EECF244321}">
                <p14:modId xmlns:p14="http://schemas.microsoft.com/office/powerpoint/2010/main" val="2758843904"/>
              </p:ext>
            </p:extLst>
          </p:nvPr>
        </p:nvGraphicFramePr>
        <p:xfrm>
          <a:off x="2539999" y="3131127"/>
          <a:ext cx="7703127" cy="34913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2619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4310" y="660689"/>
            <a:ext cx="10515600" cy="1325563"/>
          </a:xfrm>
        </p:spPr>
        <p:txBody>
          <a:bodyPr>
            <a:noAutofit/>
          </a:bodyPr>
          <a:lstStyle/>
          <a:p>
            <a:r>
              <a:rPr lang="en-GB" dirty="0">
                <a:solidFill>
                  <a:schemeClr val="tx1"/>
                </a:solidFill>
              </a:rPr>
              <a:t>SCoR recommendation 1 </a:t>
            </a:r>
            <a:br>
              <a:rPr lang="en-GB" dirty="0">
                <a:solidFill>
                  <a:schemeClr val="tx1"/>
                </a:solidFill>
              </a:rPr>
            </a:br>
            <a:r>
              <a:rPr lang="en-GB" dirty="0" smtClean="0">
                <a:solidFill>
                  <a:schemeClr val="tx1"/>
                </a:solidFill>
              </a:rPr>
              <a:t>Legal issues</a:t>
            </a:r>
            <a:r>
              <a:rPr lang="en-GB" dirty="0">
                <a:solidFill>
                  <a:schemeClr val="tx1"/>
                </a:solidFill>
              </a:rPr>
              <a:t/>
            </a:r>
            <a:br>
              <a:rPr lang="en-GB" dirty="0">
                <a:solidFill>
                  <a:schemeClr val="tx1"/>
                </a:solidFill>
              </a:rPr>
            </a:br>
            <a:endParaRPr lang="en-GB" dirty="0">
              <a:solidFill>
                <a:schemeClr val="tx1"/>
              </a:solidFill>
            </a:endParaRPr>
          </a:p>
        </p:txBody>
      </p:sp>
      <p:sp>
        <p:nvSpPr>
          <p:cNvPr id="3" name="Content Placeholder 2"/>
          <p:cNvSpPr>
            <a:spLocks noGrp="1"/>
          </p:cNvSpPr>
          <p:nvPr>
            <p:ph idx="1"/>
          </p:nvPr>
        </p:nvSpPr>
        <p:spPr/>
        <p:txBody>
          <a:bodyPr>
            <a:normAutofit/>
          </a:bodyPr>
          <a:lstStyle/>
          <a:p>
            <a:pPr marL="0" indent="0">
              <a:buNone/>
            </a:pPr>
            <a:r>
              <a:rPr lang="en-GB" sz="2400" b="1" dirty="0" smtClean="0">
                <a:solidFill>
                  <a:schemeClr val="tx1"/>
                </a:solidFill>
              </a:rPr>
              <a:t>In </a:t>
            </a:r>
            <a:r>
              <a:rPr lang="en-GB" sz="2400" b="1" dirty="0">
                <a:solidFill>
                  <a:schemeClr val="tx1"/>
                </a:solidFill>
              </a:rPr>
              <a:t>order for a patient to give valid informed consent they should be in possession of all the information they require to make a decision, and should be able to do so voluntarily, without pressure.</a:t>
            </a:r>
            <a:r>
              <a:rPr lang="en-GB" sz="2400" dirty="0">
                <a:solidFill>
                  <a:schemeClr val="tx1"/>
                </a:solidFill>
              </a:rPr>
              <a:t> They will need to be aware of the nature and purpose of any treatment/examinations and all relevant benefits and risks that may be important to them. Patients are usually referred to the diagnostic imaging or radiotherapy departments for diagnostic procedures or treatment. The referring clinician may have explained some of the issues, but it is essential that you also obtain and/or confirm consent. </a:t>
            </a:r>
            <a:r>
              <a:rPr lang="en-GB" sz="2400" b="1" dirty="0">
                <a:solidFill>
                  <a:schemeClr val="tx1"/>
                </a:solidFill>
              </a:rPr>
              <a:t>The SCoR recognises the time pressures radiographic practitioners are operating under and thereby recommends your department adopts a consent process to ensure a valid informed consent has actually been achieved.</a:t>
            </a:r>
          </a:p>
          <a:p>
            <a:endParaRPr lang="en-GB" dirty="0"/>
          </a:p>
        </p:txBody>
      </p:sp>
      <p:pic>
        <p:nvPicPr>
          <p:cNvPr id="4" name="Picture 3" descr="Free illustration: Ticked Off, Done, Finish, &lt;strong&gt;Consent&lt;/strong&gt;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2619" y="78616"/>
            <a:ext cx="775853" cy="997525"/>
          </a:xfrm>
          <a:prstGeom prst="rect">
            <a:avLst/>
          </a:prstGeom>
        </p:spPr>
      </p:pic>
    </p:spTree>
    <p:extLst>
      <p:ext uri="{BB962C8B-B14F-4D97-AF65-F5344CB8AC3E}">
        <p14:creationId xmlns:p14="http://schemas.microsoft.com/office/powerpoint/2010/main" val="1222435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75553"/>
            <a:ext cx="10515600" cy="1325563"/>
          </a:xfrm>
        </p:spPr>
        <p:txBody>
          <a:bodyPr>
            <a:noAutofit/>
          </a:bodyPr>
          <a:lstStyle/>
          <a:p>
            <a:r>
              <a:rPr lang="en-GB" dirty="0">
                <a:solidFill>
                  <a:schemeClr val="tx1"/>
                </a:solidFill>
              </a:rPr>
              <a:t>SCoR recommendation 2 </a:t>
            </a:r>
            <a:br>
              <a:rPr lang="en-GB" dirty="0">
                <a:solidFill>
                  <a:schemeClr val="tx1"/>
                </a:solidFill>
              </a:rPr>
            </a:br>
            <a:r>
              <a:rPr lang="en-GB" dirty="0" smtClean="0">
                <a:solidFill>
                  <a:schemeClr val="tx1"/>
                </a:solidFill>
              </a:rPr>
              <a:t>Advocacy</a:t>
            </a:r>
            <a:r>
              <a:rPr lang="en-GB" dirty="0">
                <a:solidFill>
                  <a:schemeClr val="tx1"/>
                </a:solidFill>
              </a:rPr>
              <a:t/>
            </a:r>
            <a:br>
              <a:rPr lang="en-GB" dirty="0">
                <a:solidFill>
                  <a:schemeClr val="tx1"/>
                </a:solidFill>
              </a:rPr>
            </a:br>
            <a:endParaRPr lang="en-GB" dirty="0">
              <a:solidFill>
                <a:schemeClr val="tx1"/>
              </a:solidFill>
            </a:endParaRPr>
          </a:p>
        </p:txBody>
      </p:sp>
      <p:sp>
        <p:nvSpPr>
          <p:cNvPr id="3" name="Content Placeholder 2"/>
          <p:cNvSpPr>
            <a:spLocks noGrp="1"/>
          </p:cNvSpPr>
          <p:nvPr>
            <p:ph idx="1"/>
          </p:nvPr>
        </p:nvSpPr>
        <p:spPr/>
        <p:txBody>
          <a:bodyPr/>
          <a:lstStyle/>
          <a:p>
            <a:pPr marL="0" indent="0">
              <a:buNone/>
            </a:pPr>
            <a:r>
              <a:rPr lang="en-GB" sz="2400" dirty="0" smtClean="0">
                <a:solidFill>
                  <a:schemeClr val="tx1"/>
                </a:solidFill>
              </a:rPr>
              <a:t>You </a:t>
            </a:r>
            <a:r>
              <a:rPr lang="en-GB" sz="2400" dirty="0">
                <a:solidFill>
                  <a:schemeClr val="tx1"/>
                </a:solidFill>
              </a:rPr>
              <a:t>need to ensure that you support and encourage a patient’s autonomy and rights. Sometimes patients may not have the ability or desire to be assertive at a time when they are potentially vulnerable. In these situations they may need a person to ‘speak on their behalf’, thereby acting as an advocate with regard to their care choices or concerns about the service they find themselves accessing. You need to recognise your responsibilities with regard to patient advocacy and ensure you have the knowledge and skills to be able to perform this function.</a:t>
            </a:r>
          </a:p>
          <a:p>
            <a:endParaRPr lang="en-GB" dirty="0"/>
          </a:p>
        </p:txBody>
      </p:sp>
      <p:pic>
        <p:nvPicPr>
          <p:cNvPr id="6" name="Picture 5" descr="Free illustration: Ticked Off, Done, Finish, &lt;strong&gt;Consent&lt;/strong&gt;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2619" y="78616"/>
            <a:ext cx="775853" cy="997525"/>
          </a:xfrm>
          <a:prstGeom prst="rect">
            <a:avLst/>
          </a:prstGeom>
        </p:spPr>
      </p:pic>
    </p:spTree>
    <p:extLst>
      <p:ext uri="{BB962C8B-B14F-4D97-AF65-F5344CB8AC3E}">
        <p14:creationId xmlns:p14="http://schemas.microsoft.com/office/powerpoint/2010/main" val="36535649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66316"/>
            <a:ext cx="10515600" cy="1325563"/>
          </a:xfrm>
        </p:spPr>
        <p:txBody>
          <a:bodyPr>
            <a:noAutofit/>
          </a:bodyPr>
          <a:lstStyle/>
          <a:p>
            <a:r>
              <a:rPr lang="en-GB" dirty="0">
                <a:solidFill>
                  <a:schemeClr val="tx1"/>
                </a:solidFill>
              </a:rPr>
              <a:t>SCoR recommendation </a:t>
            </a:r>
            <a:r>
              <a:rPr lang="en-GB" dirty="0" smtClean="0">
                <a:solidFill>
                  <a:schemeClr val="tx1"/>
                </a:solidFill>
              </a:rPr>
              <a:t>3 </a:t>
            </a:r>
            <a:r>
              <a:rPr lang="en-GB" dirty="0">
                <a:solidFill>
                  <a:schemeClr val="tx1"/>
                </a:solidFill>
              </a:rPr>
              <a:t/>
            </a:r>
            <a:br>
              <a:rPr lang="en-GB" dirty="0">
                <a:solidFill>
                  <a:schemeClr val="tx1"/>
                </a:solidFill>
              </a:rPr>
            </a:br>
            <a:r>
              <a:rPr lang="en-GB" dirty="0" smtClean="0">
                <a:solidFill>
                  <a:schemeClr val="tx1"/>
                </a:solidFill>
              </a:rPr>
              <a:t>Shared decision-making</a:t>
            </a:r>
            <a:r>
              <a:rPr lang="en-GB" dirty="0">
                <a:solidFill>
                  <a:schemeClr val="tx1"/>
                </a:solidFill>
              </a:rPr>
              <a:t/>
            </a:r>
            <a:br>
              <a:rPr lang="en-GB" dirty="0">
                <a:solidFill>
                  <a:schemeClr val="tx1"/>
                </a:solidFill>
              </a:rPr>
            </a:br>
            <a:endParaRPr lang="en-GB" dirty="0">
              <a:solidFill>
                <a:schemeClr val="tx1"/>
              </a:solidFill>
            </a:endParaRPr>
          </a:p>
        </p:txBody>
      </p:sp>
      <p:sp>
        <p:nvSpPr>
          <p:cNvPr id="3" name="Content Placeholder 2"/>
          <p:cNvSpPr>
            <a:spLocks noGrp="1"/>
          </p:cNvSpPr>
          <p:nvPr>
            <p:ph idx="1"/>
          </p:nvPr>
        </p:nvSpPr>
        <p:spPr/>
        <p:txBody>
          <a:bodyPr/>
          <a:lstStyle/>
          <a:p>
            <a:pPr marL="0" indent="0">
              <a:buNone/>
            </a:pPr>
            <a:r>
              <a:rPr lang="en-GB" sz="2400" b="1" dirty="0">
                <a:solidFill>
                  <a:schemeClr val="tx1"/>
                </a:solidFill>
              </a:rPr>
              <a:t>Consent is not a once-only decision but a process or a journey that happens gradually over time. </a:t>
            </a:r>
            <a:r>
              <a:rPr lang="en-GB" sz="2400" dirty="0">
                <a:solidFill>
                  <a:schemeClr val="tx1"/>
                </a:solidFill>
              </a:rPr>
              <a:t>Nor is it a rigid process; it must be personalised to suit the individual patient. It is also not good practice for a procedure to be described verbally immediately before it is undertaken. </a:t>
            </a:r>
            <a:r>
              <a:rPr lang="en-GB" sz="2400" b="1" dirty="0">
                <a:solidFill>
                  <a:schemeClr val="tx1"/>
                </a:solidFill>
              </a:rPr>
              <a:t>If you are using a list of boxes to tick as an aid to facilitate the consent process, you should still ensure that the process is personalised to meet an individual’s need.  </a:t>
            </a:r>
          </a:p>
          <a:p>
            <a:endParaRPr lang="en-GB" dirty="0"/>
          </a:p>
        </p:txBody>
      </p:sp>
      <p:pic>
        <p:nvPicPr>
          <p:cNvPr id="6" name="Picture 5" descr="Free illustration: Ticked Off, Done, Finish, &lt;strong&gt;Consent&lt;/strong&gt;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2619" y="78616"/>
            <a:ext cx="775853" cy="997525"/>
          </a:xfrm>
          <a:prstGeom prst="rect">
            <a:avLst/>
          </a:prstGeom>
        </p:spPr>
      </p:pic>
    </p:spTree>
    <p:extLst>
      <p:ext uri="{BB962C8B-B14F-4D97-AF65-F5344CB8AC3E}">
        <p14:creationId xmlns:p14="http://schemas.microsoft.com/office/powerpoint/2010/main" val="27982524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788</TotalTime>
  <Words>2400</Words>
  <Application>Microsoft Office PowerPoint</Application>
  <PresentationFormat>Widescreen</PresentationFormat>
  <Paragraphs>109</Paragraphs>
  <Slides>19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Futura Book</vt:lpstr>
      <vt:lpstr>Futura Medium</vt:lpstr>
      <vt:lpstr>Times New Roman</vt:lpstr>
      <vt:lpstr>Office Theme</vt:lpstr>
      <vt:lpstr>Obtaining consent:  a clinical guideline for the  diagnostic imaging and radiotherapy workforce </vt:lpstr>
      <vt:lpstr>PowerPoint Presentation</vt:lpstr>
      <vt:lpstr>Introduction</vt:lpstr>
      <vt:lpstr>Introduction</vt:lpstr>
      <vt:lpstr>Guideline development process </vt:lpstr>
      <vt:lpstr>The 10 recommendations  </vt:lpstr>
      <vt:lpstr>SCoR recommendation 1  Legal issues </vt:lpstr>
      <vt:lpstr>SCoR recommendation 2  Advocacy </vt:lpstr>
      <vt:lpstr>SCoR recommendation 3  Shared decision-making </vt:lpstr>
      <vt:lpstr>SCoR recommendation 4  Capacity </vt:lpstr>
      <vt:lpstr>SCoR recommendation 5 Communication of risk and benefit  </vt:lpstr>
      <vt:lpstr>SCoR recommendation 6 Practicalities of the consent process  </vt:lpstr>
      <vt:lpstr>SCoR recommendation 7 Consent and children</vt:lpstr>
      <vt:lpstr>SCoR recommendation 8 Student radiographers and trainee assistant practitioners’ involvement in consent procedures  </vt:lpstr>
      <vt:lpstr>SCoR recommendation 9 Consent for screening </vt:lpstr>
      <vt:lpstr>SCoR recommendation 10 Use of chaperones and consent </vt:lpstr>
      <vt:lpstr>Remember … </vt:lpstr>
      <vt:lpstr>Conclusion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Darren Marzell</dc:creator>
  <cp:lastModifiedBy>Rachel Harris</cp:lastModifiedBy>
  <cp:revision>99</cp:revision>
  <dcterms:created xsi:type="dcterms:W3CDTF">2015-09-29T19:02:05Z</dcterms:created>
  <dcterms:modified xsi:type="dcterms:W3CDTF">2017-12-04T13:32:42Z</dcterms:modified>
</cp:coreProperties>
</file>