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85" r:id="rId3"/>
    <p:sldId id="291" r:id="rId4"/>
    <p:sldId id="290" r:id="rId5"/>
    <p:sldId id="287" r:id="rId6"/>
    <p:sldId id="288" r:id="rId7"/>
    <p:sldId id="289" r:id="rId8"/>
    <p:sldId id="28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B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p:restoredTop sz="94694"/>
  </p:normalViewPr>
  <p:slideViewPr>
    <p:cSldViewPr snapToGrid="0">
      <p:cViewPr varScale="1">
        <p:scale>
          <a:sx n="121" d="100"/>
          <a:sy n="121" d="100"/>
        </p:scale>
        <p:origin x="7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B6F75-FE54-8D44-912A-89C41A6FDD12}" type="datetimeFigureOut">
              <a:rPr lang="en-US" smtClean="0"/>
              <a:t>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DD70C-315B-3148-94AA-683AEE1B7DEE}" type="slidenum">
              <a:rPr lang="en-US" smtClean="0"/>
              <a:t>‹#›</a:t>
            </a:fld>
            <a:endParaRPr lang="en-US"/>
          </a:p>
        </p:txBody>
      </p:sp>
    </p:spTree>
    <p:extLst>
      <p:ext uri="{BB962C8B-B14F-4D97-AF65-F5344CB8AC3E}">
        <p14:creationId xmlns:p14="http://schemas.microsoft.com/office/powerpoint/2010/main" val="2782238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30</a:t>
            </a:fld>
            <a:endParaRPr lang="en-US"/>
          </a:p>
        </p:txBody>
      </p:sp>
    </p:spTree>
    <p:extLst>
      <p:ext uri="{BB962C8B-B14F-4D97-AF65-F5344CB8AC3E}">
        <p14:creationId xmlns:p14="http://schemas.microsoft.com/office/powerpoint/2010/main" val="976785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31</a:t>
            </a:fld>
            <a:endParaRPr lang="en-US"/>
          </a:p>
        </p:txBody>
      </p:sp>
    </p:spTree>
    <p:extLst>
      <p:ext uri="{BB962C8B-B14F-4D97-AF65-F5344CB8AC3E}">
        <p14:creationId xmlns:p14="http://schemas.microsoft.com/office/powerpoint/2010/main" val="164039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32</a:t>
            </a:fld>
            <a:endParaRPr lang="en-US"/>
          </a:p>
        </p:txBody>
      </p:sp>
    </p:spTree>
    <p:extLst>
      <p:ext uri="{BB962C8B-B14F-4D97-AF65-F5344CB8AC3E}">
        <p14:creationId xmlns:p14="http://schemas.microsoft.com/office/powerpoint/2010/main" val="161061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33</a:t>
            </a:fld>
            <a:endParaRPr lang="en-US"/>
          </a:p>
        </p:txBody>
      </p:sp>
    </p:spTree>
    <p:extLst>
      <p:ext uri="{BB962C8B-B14F-4D97-AF65-F5344CB8AC3E}">
        <p14:creationId xmlns:p14="http://schemas.microsoft.com/office/powerpoint/2010/main" val="205546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34</a:t>
            </a:fld>
            <a:endParaRPr lang="en-US"/>
          </a:p>
        </p:txBody>
      </p:sp>
    </p:spTree>
    <p:extLst>
      <p:ext uri="{BB962C8B-B14F-4D97-AF65-F5344CB8AC3E}">
        <p14:creationId xmlns:p14="http://schemas.microsoft.com/office/powerpoint/2010/main" val="287703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35</a:t>
            </a:fld>
            <a:endParaRPr lang="en-US"/>
          </a:p>
        </p:txBody>
      </p:sp>
    </p:spTree>
    <p:extLst>
      <p:ext uri="{BB962C8B-B14F-4D97-AF65-F5344CB8AC3E}">
        <p14:creationId xmlns:p14="http://schemas.microsoft.com/office/powerpoint/2010/main" val="266951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36</a:t>
            </a:fld>
            <a:endParaRPr lang="en-US"/>
          </a:p>
        </p:txBody>
      </p:sp>
    </p:spTree>
    <p:extLst>
      <p:ext uri="{BB962C8B-B14F-4D97-AF65-F5344CB8AC3E}">
        <p14:creationId xmlns:p14="http://schemas.microsoft.com/office/powerpoint/2010/main" val="3400690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5217EA98-EE3A-1436-DD97-A43E3F6CF4E4}"/>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1" name="Slide Number Placeholder 5">
            <a:extLst>
              <a:ext uri="{FF2B5EF4-FFF2-40B4-BE49-F238E27FC236}">
                <a16:creationId xmlns:a16="http://schemas.microsoft.com/office/drawing/2014/main" id="{D70EACB0-6B3D-AD55-03D7-4AA596107BCB}"/>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a:t>
            </a:fld>
            <a:endParaRPr lang="en-US" dirty="0"/>
          </a:p>
        </p:txBody>
      </p:sp>
      <p:pic>
        <p:nvPicPr>
          <p:cNvPr id="12" name="Picture 11" descr="A black and white logo&#10;&#10;Description automatically generated">
            <a:extLst>
              <a:ext uri="{FF2B5EF4-FFF2-40B4-BE49-F238E27FC236}">
                <a16:creationId xmlns:a16="http://schemas.microsoft.com/office/drawing/2014/main" id="{5282FD43-17F6-1A74-636C-AF9E5BCACDA1}"/>
              </a:ext>
            </a:extLst>
          </p:cNvPr>
          <p:cNvPicPr>
            <a:picLocks noChangeAspect="1"/>
          </p:cNvPicPr>
          <p:nvPr userDrawn="1"/>
        </p:nvPicPr>
        <p:blipFill>
          <a:blip r:embed="rId2"/>
          <a:stretch>
            <a:fillRect/>
          </a:stretch>
        </p:blipFill>
        <p:spPr>
          <a:xfrm>
            <a:off x="8020876" y="6135913"/>
            <a:ext cx="1212574" cy="411608"/>
          </a:xfrm>
          <a:prstGeom prst="rect">
            <a:avLst/>
          </a:prstGeom>
        </p:spPr>
      </p:pic>
      <p:cxnSp>
        <p:nvCxnSpPr>
          <p:cNvPr id="13" name="Straight Connector 12">
            <a:extLst>
              <a:ext uri="{FF2B5EF4-FFF2-40B4-BE49-F238E27FC236}">
                <a16:creationId xmlns:a16="http://schemas.microsoft.com/office/drawing/2014/main" id="{7FFD4486-2E05-6011-7B49-093DF03B9916}"/>
              </a:ext>
            </a:extLst>
          </p:cNvPr>
          <p:cNvCxnSpPr>
            <a:cxnSpLocks/>
          </p:cNvCxnSpPr>
          <p:nvPr userDrawn="1"/>
        </p:nvCxnSpPr>
        <p:spPr>
          <a:xfrm>
            <a:off x="9541563" y="0"/>
            <a:ext cx="0" cy="6858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05500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20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65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1387420E-5447-2C38-918A-B5BD9B5160C0}"/>
              </a:ext>
            </a:extLst>
          </p:cNvPr>
          <p:cNvSpPr>
            <a:spLocks noGrp="1"/>
          </p:cNvSpPr>
          <p:nvPr>
            <p:ph type="title"/>
          </p:nvPr>
        </p:nvSpPr>
        <p:spPr>
          <a:xfrm>
            <a:off x="9849677" y="365125"/>
            <a:ext cx="1812235" cy="1291987"/>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8148DD86-97EE-1351-C159-59CAFF4345AE}"/>
              </a:ext>
            </a:extLst>
          </p:cNvPr>
          <p:cNvSpPr>
            <a:spLocks noGrp="1"/>
          </p:cNvSpPr>
          <p:nvPr>
            <p:ph idx="1"/>
          </p:nvPr>
        </p:nvSpPr>
        <p:spPr>
          <a:xfrm>
            <a:off x="9849677" y="1911201"/>
            <a:ext cx="1865243" cy="4581674"/>
          </a:xfrm>
          <a:prstGeom prst="rect">
            <a:avLst/>
          </a:prstGeom>
        </p:spPr>
        <p:txBody>
          <a:bodyPr vert="horz" lIns="91440" tIns="45720" rIns="91440" bIns="45720" rtlCol="0">
            <a:normAutofit/>
          </a:bodyPr>
          <a:lstStyle>
            <a:lvl1pPr>
              <a:defRPr sz="1100">
                <a:solidFill>
                  <a:schemeClr val="bg1"/>
                </a:solidFill>
              </a:defRPr>
            </a:lvl1pPr>
          </a:lstStyle>
          <a:p>
            <a:pPr lvl="0"/>
            <a:r>
              <a:rPr lang="en-GB" dirty="0"/>
              <a:t>Click</a:t>
            </a:r>
            <a:endParaRPr lang="en-US" dirty="0"/>
          </a:p>
        </p:txBody>
      </p:sp>
      <p:sp>
        <p:nvSpPr>
          <p:cNvPr id="11" name="Footer Placeholder 4">
            <a:extLst>
              <a:ext uri="{FF2B5EF4-FFF2-40B4-BE49-F238E27FC236}">
                <a16:creationId xmlns:a16="http://schemas.microsoft.com/office/drawing/2014/main" id="{7D689987-FD41-ED40-B3F1-7D956051B459}"/>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7F4C92FE-4729-B5B3-D198-9AE6D9D674DA}"/>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a:t>
            </a:fld>
            <a:endParaRPr lang="en-US" dirty="0"/>
          </a:p>
        </p:txBody>
      </p:sp>
      <p:pic>
        <p:nvPicPr>
          <p:cNvPr id="13" name="Picture 12" descr="A black and white logo&#10;&#10;Description automatically generated">
            <a:extLst>
              <a:ext uri="{FF2B5EF4-FFF2-40B4-BE49-F238E27FC236}">
                <a16:creationId xmlns:a16="http://schemas.microsoft.com/office/drawing/2014/main" id="{0181077D-247D-1226-8B87-569657D6D89E}"/>
              </a:ext>
            </a:extLst>
          </p:cNvPr>
          <p:cNvPicPr>
            <a:picLocks noChangeAspect="1"/>
          </p:cNvPicPr>
          <p:nvPr userDrawn="1"/>
        </p:nvPicPr>
        <p:blipFill>
          <a:blip r:embed="rId2"/>
          <a:stretch>
            <a:fillRect/>
          </a:stretch>
        </p:blipFill>
        <p:spPr>
          <a:xfrm>
            <a:off x="8020876" y="6106096"/>
            <a:ext cx="1212574" cy="411608"/>
          </a:xfrm>
          <a:prstGeom prst="rect">
            <a:avLst/>
          </a:prstGeom>
        </p:spPr>
      </p:pic>
      <p:cxnSp>
        <p:nvCxnSpPr>
          <p:cNvPr id="14" name="Straight Connector 13">
            <a:extLst>
              <a:ext uri="{FF2B5EF4-FFF2-40B4-BE49-F238E27FC236}">
                <a16:creationId xmlns:a16="http://schemas.microsoft.com/office/drawing/2014/main" id="{53CF54E5-954B-CFC3-8956-B14CB119BA09}"/>
              </a:ext>
            </a:extLst>
          </p:cNvPr>
          <p:cNvCxnSpPr/>
          <p:nvPr userDrawn="1"/>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Title Placeholder 1">
            <a:extLst>
              <a:ext uri="{FF2B5EF4-FFF2-40B4-BE49-F238E27FC236}">
                <a16:creationId xmlns:a16="http://schemas.microsoft.com/office/drawing/2014/main" id="{F4C08FA8-585B-B174-9641-8FBC5B792777}"/>
              </a:ext>
            </a:extLst>
          </p:cNvPr>
          <p:cNvSpPr txBox="1">
            <a:spLocks/>
          </p:cNvSpPr>
          <p:nvPr userDrawn="1"/>
        </p:nvSpPr>
        <p:spPr>
          <a:xfrm>
            <a:off x="732152" y="737792"/>
            <a:ext cx="2478187" cy="51163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l"/>
            <a:r>
              <a:rPr lang="en-GB" sz="1100" dirty="0"/>
              <a:t>Click to edit Master title style</a:t>
            </a:r>
            <a:endParaRPr lang="en-US" sz="1100" dirty="0"/>
          </a:p>
        </p:txBody>
      </p:sp>
      <p:sp>
        <p:nvSpPr>
          <p:cNvPr id="20" name="Title Placeholder 1">
            <a:extLst>
              <a:ext uri="{FF2B5EF4-FFF2-40B4-BE49-F238E27FC236}">
                <a16:creationId xmlns:a16="http://schemas.microsoft.com/office/drawing/2014/main" id="{3E465726-7170-1AFE-CD63-AEC328CC059E}"/>
              </a:ext>
            </a:extLst>
          </p:cNvPr>
          <p:cNvSpPr txBox="1">
            <a:spLocks/>
          </p:cNvSpPr>
          <p:nvPr userDrawn="1"/>
        </p:nvSpPr>
        <p:spPr>
          <a:xfrm>
            <a:off x="3617813" y="737791"/>
            <a:ext cx="2478187" cy="51163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l"/>
            <a:r>
              <a:rPr lang="en-GB" sz="1100" dirty="0"/>
              <a:t>Click to edit Master title style</a:t>
            </a:r>
            <a:endParaRPr lang="en-US" sz="1100" dirty="0"/>
          </a:p>
        </p:txBody>
      </p:sp>
      <p:sp>
        <p:nvSpPr>
          <p:cNvPr id="21" name="Title Placeholder 1">
            <a:extLst>
              <a:ext uri="{FF2B5EF4-FFF2-40B4-BE49-F238E27FC236}">
                <a16:creationId xmlns:a16="http://schemas.microsoft.com/office/drawing/2014/main" id="{D9770FA4-5DB8-ECEF-6F50-CEC3777F0591}"/>
              </a:ext>
            </a:extLst>
          </p:cNvPr>
          <p:cNvSpPr txBox="1">
            <a:spLocks/>
          </p:cNvSpPr>
          <p:nvPr userDrawn="1"/>
        </p:nvSpPr>
        <p:spPr>
          <a:xfrm>
            <a:off x="6503474" y="740088"/>
            <a:ext cx="2478187" cy="51140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l"/>
            <a:r>
              <a:rPr lang="en-GB" sz="1100" dirty="0"/>
              <a:t>Click to edit Master title style</a:t>
            </a:r>
            <a:endParaRPr lang="en-US" sz="1100" dirty="0"/>
          </a:p>
        </p:txBody>
      </p:sp>
    </p:spTree>
    <p:extLst>
      <p:ext uri="{BB962C8B-B14F-4D97-AF65-F5344CB8AC3E}">
        <p14:creationId xmlns:p14="http://schemas.microsoft.com/office/powerpoint/2010/main" val="2061799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46A839-359A-7AD1-B105-8419FC24BD85}"/>
              </a:ext>
            </a:extLst>
          </p:cNvPr>
          <p:cNvSpPr>
            <a:spLocks noGrp="1"/>
          </p:cNvSpPr>
          <p:nvPr>
            <p:ph type="title"/>
          </p:nvPr>
        </p:nvSpPr>
        <p:spPr>
          <a:xfrm>
            <a:off x="9849677" y="365125"/>
            <a:ext cx="1812235" cy="1291987"/>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A6291CE3-1C5F-4FB1-6C15-DF6CF1815DC9}"/>
              </a:ext>
            </a:extLst>
          </p:cNvPr>
          <p:cNvSpPr>
            <a:spLocks noGrp="1"/>
          </p:cNvSpPr>
          <p:nvPr>
            <p:ph idx="1"/>
          </p:nvPr>
        </p:nvSpPr>
        <p:spPr>
          <a:xfrm>
            <a:off x="9849677" y="1911201"/>
            <a:ext cx="1865243" cy="4581674"/>
          </a:xfrm>
          <a:prstGeom prst="rect">
            <a:avLst/>
          </a:prstGeom>
        </p:spPr>
        <p:txBody>
          <a:bodyPr vert="horz" lIns="91440" tIns="45720" rIns="91440" bIns="45720" rtlCol="0">
            <a:normAutofit/>
          </a:bodyPr>
          <a:lstStyle>
            <a:lvl1pPr>
              <a:defRPr sz="1100">
                <a:solidFill>
                  <a:schemeClr val="bg1"/>
                </a:solidFill>
              </a:defRPr>
            </a:lvl1pPr>
          </a:lstStyle>
          <a:p>
            <a:pPr lvl="0"/>
            <a:r>
              <a:rPr lang="en-GB" dirty="0"/>
              <a:t>Click</a:t>
            </a:r>
            <a:endParaRPr lang="en-US" dirty="0"/>
          </a:p>
        </p:txBody>
      </p:sp>
      <p:sp>
        <p:nvSpPr>
          <p:cNvPr id="9" name="Footer Placeholder 4">
            <a:extLst>
              <a:ext uri="{FF2B5EF4-FFF2-40B4-BE49-F238E27FC236}">
                <a16:creationId xmlns:a16="http://schemas.microsoft.com/office/drawing/2014/main" id="{39FF6645-3FF4-F4AE-AFB6-92971DF2E95A}"/>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0" name="Slide Number Placeholder 5">
            <a:extLst>
              <a:ext uri="{FF2B5EF4-FFF2-40B4-BE49-F238E27FC236}">
                <a16:creationId xmlns:a16="http://schemas.microsoft.com/office/drawing/2014/main" id="{2F97DC8F-1B05-BC70-CCFE-A52B1DAAB2A8}"/>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a:t>
            </a:fld>
            <a:endParaRPr lang="en-US" dirty="0"/>
          </a:p>
        </p:txBody>
      </p:sp>
      <p:pic>
        <p:nvPicPr>
          <p:cNvPr id="11" name="Picture 10" descr="A black and white logo&#10;&#10;Description automatically generated">
            <a:extLst>
              <a:ext uri="{FF2B5EF4-FFF2-40B4-BE49-F238E27FC236}">
                <a16:creationId xmlns:a16="http://schemas.microsoft.com/office/drawing/2014/main" id="{A41B3C7E-0054-62AD-BF30-7C37961FAA3C}"/>
              </a:ext>
            </a:extLst>
          </p:cNvPr>
          <p:cNvPicPr>
            <a:picLocks noChangeAspect="1"/>
          </p:cNvPicPr>
          <p:nvPr userDrawn="1"/>
        </p:nvPicPr>
        <p:blipFill>
          <a:blip r:embed="rId2"/>
          <a:stretch>
            <a:fillRect/>
          </a:stretch>
        </p:blipFill>
        <p:spPr>
          <a:xfrm>
            <a:off x="8020876" y="6106096"/>
            <a:ext cx="1212574" cy="411608"/>
          </a:xfrm>
          <a:prstGeom prst="rect">
            <a:avLst/>
          </a:prstGeom>
        </p:spPr>
      </p:pic>
      <p:cxnSp>
        <p:nvCxnSpPr>
          <p:cNvPr id="12" name="Straight Connector 11">
            <a:extLst>
              <a:ext uri="{FF2B5EF4-FFF2-40B4-BE49-F238E27FC236}">
                <a16:creationId xmlns:a16="http://schemas.microsoft.com/office/drawing/2014/main" id="{0634C083-8FD6-356B-046B-8ADBB1913DBE}"/>
              </a:ext>
            </a:extLst>
          </p:cNvPr>
          <p:cNvCxnSpPr/>
          <p:nvPr userDrawn="1"/>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3" name="Title Placeholder 1">
            <a:extLst>
              <a:ext uri="{FF2B5EF4-FFF2-40B4-BE49-F238E27FC236}">
                <a16:creationId xmlns:a16="http://schemas.microsoft.com/office/drawing/2014/main" id="{65051F23-A3A2-5502-7F7F-46FAED651E6D}"/>
              </a:ext>
            </a:extLst>
          </p:cNvPr>
          <p:cNvSpPr txBox="1">
            <a:spLocks/>
          </p:cNvSpPr>
          <p:nvPr userDrawn="1"/>
        </p:nvSpPr>
        <p:spPr>
          <a:xfrm>
            <a:off x="732152" y="737792"/>
            <a:ext cx="8162445" cy="51163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l"/>
            <a:r>
              <a:rPr lang="en-GB" sz="1100" dirty="0"/>
              <a:t>Click to edit Master title style</a:t>
            </a:r>
            <a:endParaRPr lang="en-US" sz="1100" dirty="0"/>
          </a:p>
        </p:txBody>
      </p:sp>
    </p:spTree>
    <p:extLst>
      <p:ext uri="{BB962C8B-B14F-4D97-AF65-F5344CB8AC3E}">
        <p14:creationId xmlns:p14="http://schemas.microsoft.com/office/powerpoint/2010/main" val="81470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0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3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832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32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9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18DFDB-1645-D422-A3F6-534BEAB8755E}"/>
              </a:ext>
            </a:extLst>
          </p:cNvPr>
          <p:cNvSpPr/>
          <p:nvPr userDrawn="1"/>
        </p:nvSpPr>
        <p:spPr>
          <a:xfrm>
            <a:off x="0" y="0"/>
            <a:ext cx="12192000" cy="6858000"/>
          </a:xfrm>
          <a:prstGeom prst="rect">
            <a:avLst/>
          </a:prstGeom>
          <a:solidFill>
            <a:srgbClr val="75B5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71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A893D22-3E8B-E11E-216F-8E33B635151B}"/>
              </a:ext>
            </a:extLst>
          </p:cNvPr>
          <p:cNvPicPr>
            <a:picLocks noChangeAspect="1"/>
          </p:cNvPicPr>
          <p:nvPr/>
        </p:nvPicPr>
        <p:blipFill rotWithShape="1">
          <a:blip r:embed="rId2"/>
          <a:srcRect l="325" r="325" b="84683"/>
          <a:stretch/>
        </p:blipFill>
        <p:spPr>
          <a:xfrm>
            <a:off x="0" y="0"/>
            <a:ext cx="12192000" cy="1328267"/>
          </a:xfrm>
          <a:prstGeom prst="rect">
            <a:avLst/>
          </a:prstGeom>
        </p:spPr>
      </p:pic>
      <p:pic>
        <p:nvPicPr>
          <p:cNvPr id="20" name="Picture 19">
            <a:extLst>
              <a:ext uri="{FF2B5EF4-FFF2-40B4-BE49-F238E27FC236}">
                <a16:creationId xmlns:a16="http://schemas.microsoft.com/office/drawing/2014/main" id="{69BC4B38-A33C-918B-63F5-B9886166C28F}"/>
              </a:ext>
            </a:extLst>
          </p:cNvPr>
          <p:cNvPicPr>
            <a:picLocks noChangeAspect="1"/>
          </p:cNvPicPr>
          <p:nvPr/>
        </p:nvPicPr>
        <p:blipFill>
          <a:blip r:embed="rId3"/>
          <a:stretch>
            <a:fillRect/>
          </a:stretch>
        </p:blipFill>
        <p:spPr>
          <a:xfrm>
            <a:off x="470477" y="307649"/>
            <a:ext cx="2314286" cy="839044"/>
          </a:xfrm>
          <a:prstGeom prst="rect">
            <a:avLst/>
          </a:prstGeom>
        </p:spPr>
      </p:pic>
      <p:sp>
        <p:nvSpPr>
          <p:cNvPr id="21" name="TextBox 20">
            <a:extLst>
              <a:ext uri="{FF2B5EF4-FFF2-40B4-BE49-F238E27FC236}">
                <a16:creationId xmlns:a16="http://schemas.microsoft.com/office/drawing/2014/main" id="{E36BC1D6-B53C-7BFF-89C5-6B979E489ECC}"/>
              </a:ext>
            </a:extLst>
          </p:cNvPr>
          <p:cNvSpPr txBox="1"/>
          <p:nvPr/>
        </p:nvSpPr>
        <p:spPr>
          <a:xfrm>
            <a:off x="4426527" y="2275608"/>
            <a:ext cx="6719455" cy="2092881"/>
          </a:xfrm>
          <a:prstGeom prst="rect">
            <a:avLst/>
          </a:prstGeom>
          <a:noFill/>
        </p:spPr>
        <p:txBody>
          <a:bodyPr wrap="square" rtlCol="0">
            <a:spAutoFit/>
          </a:bodyPr>
          <a:lstStyle/>
          <a:p>
            <a:pPr algn="r"/>
            <a:r>
              <a:rPr lang="en-GB" sz="4000" dirty="0">
                <a:solidFill>
                  <a:schemeClr val="bg1"/>
                </a:solidFill>
                <a:effectLst/>
                <a:latin typeface="Calibri" panose="020F0502020204030204" pitchFamily="34" charset="0"/>
                <a:cs typeface="Calibri" panose="020F0502020204030204" pitchFamily="34" charset="0"/>
              </a:rPr>
              <a:t>Diagnostic Radiography </a:t>
            </a:r>
          </a:p>
          <a:p>
            <a:pPr algn="r"/>
            <a:r>
              <a:rPr lang="en-GB" sz="4000" dirty="0">
                <a:solidFill>
                  <a:schemeClr val="bg1"/>
                </a:solidFill>
                <a:effectLst/>
                <a:latin typeface="Calibri" panose="020F0502020204030204" pitchFamily="34" charset="0"/>
                <a:cs typeface="Calibri" panose="020F0502020204030204" pitchFamily="34" charset="0"/>
              </a:rPr>
              <a:t>Workforce</a:t>
            </a:r>
            <a:r>
              <a:rPr lang="en-GB" sz="4000" i="1" dirty="0">
                <a:solidFill>
                  <a:schemeClr val="bg1"/>
                </a:solidFill>
                <a:effectLst/>
                <a:latin typeface="Calibri" panose="020F0502020204030204" pitchFamily="34" charset="0"/>
                <a:cs typeface="Calibri" panose="020F0502020204030204" pitchFamily="34" charset="0"/>
              </a:rPr>
              <a:t> </a:t>
            </a:r>
            <a:r>
              <a:rPr lang="en-GB" sz="4000" dirty="0">
                <a:solidFill>
                  <a:schemeClr val="bg1"/>
                </a:solidFill>
                <a:effectLst/>
                <a:latin typeface="Calibri" panose="020F0502020204030204" pitchFamily="34" charset="0"/>
                <a:cs typeface="Calibri" panose="020F0502020204030204" pitchFamily="34" charset="0"/>
              </a:rPr>
              <a:t>UK Census</a:t>
            </a:r>
          </a:p>
          <a:p>
            <a:pPr algn="r"/>
            <a:r>
              <a:rPr lang="en-GB" sz="3200" b="1" dirty="0">
                <a:solidFill>
                  <a:schemeClr val="bg1"/>
                </a:solidFill>
                <a:effectLst/>
                <a:latin typeface="Calibri" panose="020F0502020204030204" pitchFamily="34" charset="0"/>
                <a:cs typeface="Calibri" panose="020F0502020204030204" pitchFamily="34" charset="0"/>
              </a:rPr>
              <a:t>2022</a:t>
            </a:r>
            <a:endParaRPr lang="en-GB" sz="4000" b="1" dirty="0">
              <a:solidFill>
                <a:schemeClr val="bg1"/>
              </a:solidFill>
              <a:effectLst/>
              <a:latin typeface="Calibri" panose="020F0502020204030204" pitchFamily="34" charset="0"/>
              <a:cs typeface="Calibri" panose="020F0502020204030204" pitchFamily="34" charset="0"/>
            </a:endParaRPr>
          </a:p>
          <a:p>
            <a:endParaRPr lang="en-US" dirty="0"/>
          </a:p>
        </p:txBody>
      </p:sp>
      <p:sp>
        <p:nvSpPr>
          <p:cNvPr id="22" name="TextBox 21">
            <a:extLst>
              <a:ext uri="{FF2B5EF4-FFF2-40B4-BE49-F238E27FC236}">
                <a16:creationId xmlns:a16="http://schemas.microsoft.com/office/drawing/2014/main" id="{C046D77C-AA7B-E01A-1BB6-B116E3740862}"/>
              </a:ext>
            </a:extLst>
          </p:cNvPr>
          <p:cNvSpPr txBox="1"/>
          <p:nvPr/>
        </p:nvSpPr>
        <p:spPr>
          <a:xfrm>
            <a:off x="6896100" y="4591678"/>
            <a:ext cx="4249882" cy="1015663"/>
          </a:xfrm>
          <a:prstGeom prst="rect">
            <a:avLst/>
          </a:prstGeom>
          <a:noFill/>
        </p:spPr>
        <p:txBody>
          <a:bodyPr wrap="square" rtlCol="0">
            <a:spAutoFit/>
          </a:bodyPr>
          <a:lstStyle/>
          <a:p>
            <a:pPr algn="r"/>
            <a:r>
              <a:rPr lang="en-GB" sz="1400" dirty="0">
                <a:solidFill>
                  <a:schemeClr val="bg1"/>
                </a:solidFill>
                <a:effectLst/>
                <a:latin typeface="Calibri" panose="020F0502020204030204" pitchFamily="34" charset="0"/>
                <a:cs typeface="Calibri" panose="020F0502020204030204" pitchFamily="34" charset="0"/>
              </a:rPr>
              <a:t>207 Providence Square, </a:t>
            </a:r>
          </a:p>
          <a:p>
            <a:pPr algn="r"/>
            <a:r>
              <a:rPr lang="en-GB" sz="1400" dirty="0">
                <a:solidFill>
                  <a:schemeClr val="bg1"/>
                </a:solidFill>
                <a:effectLst/>
                <a:latin typeface="Calibri" panose="020F0502020204030204" pitchFamily="34" charset="0"/>
                <a:cs typeface="Calibri" panose="020F0502020204030204" pitchFamily="34" charset="0"/>
              </a:rPr>
              <a:t>Mill Street, London SE1 2EW</a:t>
            </a:r>
          </a:p>
          <a:p>
            <a:pPr algn="r"/>
            <a:r>
              <a:rPr lang="en-GB" sz="1400" b="1" dirty="0" err="1">
                <a:solidFill>
                  <a:schemeClr val="bg1"/>
                </a:solidFill>
                <a:effectLst/>
                <a:latin typeface="Calibri" panose="020F0502020204030204" pitchFamily="34" charset="0"/>
                <a:cs typeface="Calibri" panose="020F0502020204030204" pitchFamily="34" charset="0"/>
              </a:rPr>
              <a:t>www.sor.org</a:t>
            </a:r>
            <a:endParaRPr lang="en-GB" sz="1400" dirty="0">
              <a:solidFill>
                <a:schemeClr val="bg1"/>
              </a:solidFill>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100077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42F2860-76CB-B48D-C969-B0A4CD6C85A5}"/>
              </a:ext>
            </a:extLst>
          </p:cNvPr>
          <p:cNvSpPr>
            <a:spLocks noGrp="1"/>
          </p:cNvSpPr>
          <p:nvPr>
            <p:ph idx="4294967295" hasCustomPrompt="1"/>
          </p:nvPr>
        </p:nvSpPr>
        <p:spPr>
          <a:xfrm>
            <a:off x="9849677" y="685801"/>
            <a:ext cx="1865243" cy="5626100"/>
          </a:xfrm>
          <a:prstGeom prst="rect">
            <a:avLst/>
          </a:prstGeom>
        </p:spPr>
        <p:txBody>
          <a:bodyPr vert="horz" lIns="91440" tIns="45720" rIns="91440" bIns="45720" rtlCol="0">
            <a:normAutofit/>
          </a:bodyPr>
          <a:lstStyle>
            <a:lvl1pPr>
              <a:defRPr sz="1100">
                <a:solidFill>
                  <a:schemeClr val="bg1"/>
                </a:solidFill>
              </a:defRPr>
            </a:lvl1pPr>
          </a:lstStyle>
          <a:p>
            <a:r>
              <a:rPr lang="en-GB" sz="900" dirty="0">
                <a:effectLst/>
                <a:latin typeface="Calibri" panose="020F0502020204030204" pitchFamily="34" charset="0"/>
                <a:cs typeface="Calibri" panose="020F0502020204030204" pitchFamily="34" charset="0"/>
              </a:rPr>
              <a:t>Figures 3 and 4 show the shape of the diagnostic radiography establishment workforces of NHS and non-NHS providers who responded to the 2022 census:</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900" dirty="0">
                <a:effectLst/>
                <a:latin typeface="Calibri" panose="020F0502020204030204" pitchFamily="34" charset="0"/>
                <a:cs typeface="Calibri" panose="020F0502020204030204" pitchFamily="34" charset="0"/>
              </a:rPr>
              <a:t>The average establishment size reported by NHS respondents is  131.6 WTE</a:t>
            </a:r>
          </a:p>
          <a:p>
            <a:pPr marL="171450" indent="-171450">
              <a:buFont typeface="Arial" panose="020B0604020202020204" pitchFamily="34" charset="0"/>
              <a:buChar char="•"/>
            </a:pPr>
            <a:r>
              <a:rPr lang="en-GB" sz="900" dirty="0">
                <a:effectLst/>
                <a:latin typeface="Calibri" panose="020F0502020204030204" pitchFamily="34" charset="0"/>
                <a:cs typeface="Calibri" panose="020F0502020204030204" pitchFamily="34" charset="0"/>
              </a:rPr>
              <a:t>The average establishment size reported by non-NHS respondents is 67.4 WTE</a:t>
            </a:r>
          </a:p>
          <a:p>
            <a:endParaRPr lang="en-GB" sz="900" dirty="0">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3: Average diagnostic radiography workforce WTE by </a:t>
            </a:r>
            <a:r>
              <a:rPr lang="en-GB" sz="900" i="1" dirty="0" err="1">
                <a:effectLst/>
                <a:latin typeface="Calibri" panose="020F0502020204030204" pitchFamily="34" charset="0"/>
                <a:cs typeface="Calibri" panose="020F0502020204030204" pitchFamily="34" charset="0"/>
              </a:rPr>
              <a:t>AfC</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NHS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(n=47)</a:t>
            </a: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 </a:t>
            </a:r>
          </a:p>
          <a:p>
            <a:endParaRPr lang="en-GB" sz="1000" dirty="0">
              <a:effectLst/>
              <a:latin typeface="Helvetica Neue Roman" panose="02000503000000020004" pitchFamily="2" charset="0"/>
            </a:endParaRPr>
          </a:p>
          <a:p>
            <a:pPr lvl="0"/>
            <a:endParaRPr lang="en-US" dirty="0"/>
          </a:p>
        </p:txBody>
      </p:sp>
      <p:sp>
        <p:nvSpPr>
          <p:cNvPr id="9" name="Title Placeholder 1">
            <a:extLst>
              <a:ext uri="{FF2B5EF4-FFF2-40B4-BE49-F238E27FC236}">
                <a16:creationId xmlns:a16="http://schemas.microsoft.com/office/drawing/2014/main" id="{33E65D80-CE8B-2E6A-F6AA-DA3CD6B207FA}"/>
              </a:ext>
            </a:extLst>
          </p:cNvPr>
          <p:cNvSpPr txBox="1">
            <a:spLocks/>
          </p:cNvSpPr>
          <p:nvPr/>
        </p:nvSpPr>
        <p:spPr>
          <a:xfrm>
            <a:off x="0" y="54062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3</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10</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diagnostic radiography workforce WTE per respondent </a:t>
            </a:r>
          </a:p>
          <a:p>
            <a:pPr algn="ctr"/>
            <a:r>
              <a:rPr lang="en-GB" sz="1400" b="1" dirty="0">
                <a:solidFill>
                  <a:schemeClr val="bg1"/>
                </a:solidFill>
                <a:effectLst/>
                <a:latin typeface="Calibri" panose="020F0502020204030204" pitchFamily="34" charset="0"/>
                <a:cs typeface="Calibri" panose="020F0502020204030204" pitchFamily="34" charset="0"/>
              </a:rPr>
              <a:t>by Agenda for Change band (NHS)</a:t>
            </a:r>
          </a:p>
          <a:p>
            <a:endParaRPr lang="en-US" dirty="0"/>
          </a:p>
        </p:txBody>
      </p:sp>
      <p:pic>
        <p:nvPicPr>
          <p:cNvPr id="8" name="Picture 7">
            <a:extLst>
              <a:ext uri="{FF2B5EF4-FFF2-40B4-BE49-F238E27FC236}">
                <a16:creationId xmlns:a16="http://schemas.microsoft.com/office/drawing/2014/main" id="{0005A23B-F14C-C45D-1733-D5155D453BF0}"/>
              </a:ext>
            </a:extLst>
          </p:cNvPr>
          <p:cNvPicPr>
            <a:picLocks noChangeAspect="1"/>
          </p:cNvPicPr>
          <p:nvPr/>
        </p:nvPicPr>
        <p:blipFill rotWithShape="1">
          <a:blip r:embed="rId2"/>
          <a:srcRect l="3525" t="17151" r="27023" b="30564"/>
          <a:stretch/>
        </p:blipFill>
        <p:spPr>
          <a:xfrm>
            <a:off x="1046589" y="1097713"/>
            <a:ext cx="7943233" cy="4225638"/>
          </a:xfrm>
          <a:prstGeom prst="rect">
            <a:avLst/>
          </a:prstGeom>
        </p:spPr>
      </p:pic>
    </p:spTree>
    <p:extLst>
      <p:ext uri="{BB962C8B-B14F-4D97-AF65-F5344CB8AC3E}">
        <p14:creationId xmlns:p14="http://schemas.microsoft.com/office/powerpoint/2010/main" val="2444116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42F2860-76CB-B48D-C969-B0A4CD6C85A5}"/>
              </a:ext>
            </a:extLst>
          </p:cNvPr>
          <p:cNvSpPr>
            <a:spLocks noGrp="1"/>
          </p:cNvSpPr>
          <p:nvPr>
            <p:ph idx="4294967295" hasCustomPrompt="1"/>
          </p:nvPr>
        </p:nvSpPr>
        <p:spPr>
          <a:xfrm>
            <a:off x="9849677" y="685801"/>
            <a:ext cx="1865243" cy="5626100"/>
          </a:xfrm>
          <a:prstGeom prst="rect">
            <a:avLst/>
          </a:prstGeom>
        </p:spPr>
        <p:txBody>
          <a:bodyPr vert="horz" lIns="91440" tIns="45720" rIns="91440" bIns="45720" rtlCol="0">
            <a:normAutofit/>
          </a:bodyPr>
          <a:lstStyle>
            <a:lvl1pPr>
              <a:defRPr sz="1100">
                <a:solidFill>
                  <a:schemeClr val="bg1"/>
                </a:solidFill>
              </a:defRPr>
            </a:lvl1pPr>
          </a:lstStyle>
          <a:p>
            <a:r>
              <a:rPr lang="en-GB" sz="900" dirty="0">
                <a:effectLst/>
                <a:latin typeface="Calibri" panose="020F0502020204030204" pitchFamily="34" charset="0"/>
                <a:cs typeface="Calibri" panose="020F0502020204030204" pitchFamily="34" charset="0"/>
              </a:rPr>
              <a:t>Figure 4 excludes the 3.4 WTE staff per non-NHS respondent for whom it is reported that an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is not applicable to their role. </a:t>
            </a:r>
          </a:p>
          <a:p>
            <a:br>
              <a:rPr lang="en-GB" sz="900" dirty="0">
                <a:effectLst/>
                <a:latin typeface="Calibri" panose="020F0502020204030204" pitchFamily="34" charset="0"/>
                <a:cs typeface="Calibri" panose="020F0502020204030204" pitchFamily="34" charset="0"/>
              </a:rPr>
            </a:br>
            <a:r>
              <a:rPr lang="en-GB" sz="900" i="1" dirty="0">
                <a:effectLst/>
                <a:latin typeface="Helvetica Neue" panose="02000503000000020004" pitchFamily="2" charset="0"/>
              </a:rPr>
              <a:t>Figure 4: Average</a:t>
            </a:r>
            <a:r>
              <a:rPr lang="en-GB" sz="900" i="1" dirty="0">
                <a:latin typeface="Helvetica Neue" panose="02000503000000020004" pitchFamily="2" charset="0"/>
              </a:rPr>
              <a:t> </a:t>
            </a:r>
            <a:r>
              <a:rPr lang="en-GB" sz="900" i="1" dirty="0">
                <a:effectLst/>
                <a:latin typeface="Helvetica Neue" panose="02000503000000020004" pitchFamily="2" charset="0"/>
              </a:rPr>
              <a:t>diagnostic</a:t>
            </a:r>
            <a:br>
              <a:rPr lang="en-GB" sz="900" i="1" dirty="0">
                <a:effectLst/>
                <a:latin typeface="Helvetica Neue" panose="02000503000000020004" pitchFamily="2" charset="0"/>
              </a:rPr>
            </a:br>
            <a:r>
              <a:rPr lang="en-GB" sz="900" i="1" dirty="0">
                <a:effectLst/>
                <a:latin typeface="Helvetica Neue" panose="02000503000000020004" pitchFamily="2" charset="0"/>
              </a:rPr>
              <a:t>radiography workforce</a:t>
            </a:r>
            <a:r>
              <a:rPr lang="en-GB" sz="900" i="1" dirty="0">
                <a:latin typeface="Helvetica Neue" panose="02000503000000020004" pitchFamily="2" charset="0"/>
              </a:rPr>
              <a:t> </a:t>
            </a:r>
            <a:r>
              <a:rPr lang="en-GB" sz="900" i="1" dirty="0">
                <a:effectLst/>
                <a:latin typeface="Helvetica Neue" panose="02000503000000020004" pitchFamily="2" charset="0"/>
              </a:rPr>
              <a:t>WTE</a:t>
            </a:r>
            <a:r>
              <a:rPr lang="en-GB" sz="900" i="1" dirty="0">
                <a:latin typeface="Helvetica Neue" panose="02000503000000020004" pitchFamily="2" charset="0"/>
              </a:rPr>
              <a:t> </a:t>
            </a:r>
            <a:r>
              <a:rPr lang="en-GB" sz="900" i="1" dirty="0">
                <a:effectLst/>
                <a:latin typeface="Helvetica Neue" panose="02000503000000020004" pitchFamily="2" charset="0"/>
              </a:rPr>
              <a:t>by</a:t>
            </a:r>
            <a:br>
              <a:rPr lang="en-GB" sz="900" i="1" dirty="0">
                <a:effectLst/>
                <a:latin typeface="Helvetica Neue" panose="02000503000000020004" pitchFamily="2" charset="0"/>
              </a:rPr>
            </a:br>
            <a:r>
              <a:rPr lang="en-GB" sz="900" i="1" dirty="0" err="1">
                <a:effectLst/>
                <a:latin typeface="Helvetica Neue" panose="02000503000000020004" pitchFamily="2" charset="0"/>
              </a:rPr>
              <a:t>AfC</a:t>
            </a:r>
            <a:r>
              <a:rPr lang="en-GB" sz="900" i="1" dirty="0">
                <a:latin typeface="Helvetica Neue" panose="02000503000000020004" pitchFamily="2" charset="0"/>
              </a:rPr>
              <a:t> </a:t>
            </a:r>
            <a:r>
              <a:rPr lang="en-GB" sz="900" i="1" dirty="0">
                <a:effectLst/>
                <a:latin typeface="Helvetica Neue" panose="02000503000000020004" pitchFamily="2" charset="0"/>
              </a:rPr>
              <a:t>band</a:t>
            </a:r>
            <a:r>
              <a:rPr lang="en-GB" sz="900" i="1" dirty="0">
                <a:latin typeface="Helvetica Neue" panose="02000503000000020004" pitchFamily="2" charset="0"/>
              </a:rPr>
              <a:t> </a:t>
            </a:r>
            <a:r>
              <a:rPr lang="en-GB" sz="900" i="1" dirty="0">
                <a:effectLst/>
                <a:latin typeface="Helvetica Neue" panose="02000503000000020004" pitchFamily="2" charset="0"/>
              </a:rPr>
              <a:t>–</a:t>
            </a:r>
            <a:r>
              <a:rPr lang="en-GB" sz="900" i="1" dirty="0">
                <a:latin typeface="Helvetica Neue" panose="02000503000000020004" pitchFamily="2" charset="0"/>
              </a:rPr>
              <a:t> </a:t>
            </a:r>
            <a:r>
              <a:rPr lang="en-GB" sz="900" i="1" dirty="0">
                <a:effectLst/>
                <a:latin typeface="Helvetica Neue" panose="02000503000000020004" pitchFamily="2" charset="0"/>
              </a:rPr>
              <a:t>non-NHS</a:t>
            </a:r>
            <a:r>
              <a:rPr lang="en-GB" sz="900" i="1" dirty="0">
                <a:latin typeface="Helvetica Neue" panose="02000503000000020004" pitchFamily="2" charset="0"/>
              </a:rPr>
              <a:t> </a:t>
            </a:r>
            <a:r>
              <a:rPr lang="en-GB" sz="900" i="1" dirty="0">
                <a:effectLst/>
                <a:latin typeface="Helvetica Neue" panose="02000503000000020004" pitchFamily="2" charset="0"/>
              </a:rPr>
              <a:t>(n=12)</a:t>
            </a:r>
            <a:endParaRPr lang="en-GB" sz="900" dirty="0">
              <a:effectLst/>
              <a:latin typeface="Helvetica Neue Roman" panose="02000503000000020004" pitchFamily="2" charset="0"/>
            </a:endParaRPr>
          </a:p>
          <a:p>
            <a:r>
              <a:rPr lang="en-GB" sz="900" dirty="0">
                <a:effectLst/>
                <a:latin typeface="Calibri" panose="020F0502020204030204" pitchFamily="34" charset="0"/>
                <a:cs typeface="Calibri" panose="020F0502020204030204" pitchFamily="34" charset="0"/>
              </a:rPr>
              <a:t> </a:t>
            </a:r>
          </a:p>
          <a:p>
            <a:endParaRPr lang="en-GB" sz="1000" dirty="0">
              <a:effectLst/>
              <a:latin typeface="Helvetica Neue Roman" panose="02000503000000020004" pitchFamily="2" charset="0"/>
            </a:endParaRPr>
          </a:p>
          <a:p>
            <a:pPr lvl="0"/>
            <a:endParaRPr lang="en-US" dirty="0"/>
          </a:p>
        </p:txBody>
      </p:sp>
      <p:sp>
        <p:nvSpPr>
          <p:cNvPr id="9" name="Title Placeholder 1">
            <a:extLst>
              <a:ext uri="{FF2B5EF4-FFF2-40B4-BE49-F238E27FC236}">
                <a16:creationId xmlns:a16="http://schemas.microsoft.com/office/drawing/2014/main" id="{33E65D80-CE8B-2E6A-F6AA-DA3CD6B207FA}"/>
              </a:ext>
            </a:extLst>
          </p:cNvPr>
          <p:cNvSpPr txBox="1">
            <a:spLocks/>
          </p:cNvSpPr>
          <p:nvPr/>
        </p:nvSpPr>
        <p:spPr>
          <a:xfrm>
            <a:off x="0" y="54062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4</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11</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diagnostic radiography workforce WTE per respondent </a:t>
            </a:r>
          </a:p>
          <a:p>
            <a:pPr algn="ctr"/>
            <a:r>
              <a:rPr lang="en-GB" sz="1400" b="1" dirty="0">
                <a:solidFill>
                  <a:schemeClr val="bg1"/>
                </a:solidFill>
                <a:effectLst/>
                <a:latin typeface="Calibri" panose="020F0502020204030204" pitchFamily="34" charset="0"/>
                <a:cs typeface="Calibri" panose="020F0502020204030204" pitchFamily="34" charset="0"/>
              </a:rPr>
              <a:t>by Agenda for Change band (non-NHS)</a:t>
            </a:r>
          </a:p>
          <a:p>
            <a:endParaRPr lang="en-US" dirty="0"/>
          </a:p>
        </p:txBody>
      </p:sp>
      <p:pic>
        <p:nvPicPr>
          <p:cNvPr id="4" name="Picture 3">
            <a:extLst>
              <a:ext uri="{FF2B5EF4-FFF2-40B4-BE49-F238E27FC236}">
                <a16:creationId xmlns:a16="http://schemas.microsoft.com/office/drawing/2014/main" id="{7404FF8D-FF1C-CC1F-5574-6015D17CA410}"/>
              </a:ext>
            </a:extLst>
          </p:cNvPr>
          <p:cNvPicPr>
            <a:picLocks noChangeAspect="1"/>
          </p:cNvPicPr>
          <p:nvPr/>
        </p:nvPicPr>
        <p:blipFill rotWithShape="1">
          <a:blip r:embed="rId2"/>
          <a:srcRect l="16270" t="15473" r="40858" b="28743"/>
          <a:stretch/>
        </p:blipFill>
        <p:spPr>
          <a:xfrm>
            <a:off x="2678575" y="1094641"/>
            <a:ext cx="4740812" cy="4359001"/>
          </a:xfrm>
          <a:prstGeom prst="rect">
            <a:avLst/>
          </a:prstGeom>
        </p:spPr>
      </p:pic>
    </p:spTree>
    <p:extLst>
      <p:ext uri="{BB962C8B-B14F-4D97-AF65-F5344CB8AC3E}">
        <p14:creationId xmlns:p14="http://schemas.microsoft.com/office/powerpoint/2010/main" val="705362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12</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Current vacancy rate by Agenda for Change band</a:t>
            </a:r>
          </a:p>
          <a:p>
            <a:endParaRPr lang="en-US" dirty="0"/>
          </a:p>
        </p:txBody>
      </p:sp>
      <p:sp>
        <p:nvSpPr>
          <p:cNvPr id="3" name="Title Placeholder 1">
            <a:extLst>
              <a:ext uri="{FF2B5EF4-FFF2-40B4-BE49-F238E27FC236}">
                <a16:creationId xmlns:a16="http://schemas.microsoft.com/office/drawing/2014/main" id="{44EF5571-25F6-CC20-E4A7-F99B9FBD86C4}"/>
              </a:ext>
            </a:extLst>
          </p:cNvPr>
          <p:cNvSpPr txBox="1">
            <a:spLocks/>
          </p:cNvSpPr>
          <p:nvPr/>
        </p:nvSpPr>
        <p:spPr>
          <a:xfrm>
            <a:off x="0" y="57110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Number of current vacancies as a percentage of establishment WTE</a:t>
            </a:r>
          </a:p>
          <a:p>
            <a:pPr algn="ctr">
              <a:lnSpc>
                <a:spcPct val="170000"/>
              </a:lnSpc>
            </a:pPr>
            <a:r>
              <a:rPr lang="en-GB" sz="4000" i="1" dirty="0">
                <a:effectLst/>
                <a:latin typeface="Calibri" panose="020F0502020204030204" pitchFamily="34" charset="0"/>
                <a:cs typeface="Calibri" panose="020F0502020204030204" pitchFamily="34" charset="0"/>
              </a:rPr>
              <a:t>Figure 5</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635493" y="2982887"/>
            <a:ext cx="4360983"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Agenda for Change band</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1812235" cy="1291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5</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Vacancy rate </a:t>
            </a:r>
          </a:p>
          <a:p>
            <a:br>
              <a:rPr lang="en-GB" sz="2000" dirty="0">
                <a:effectLst/>
                <a:latin typeface="Calibri" panose="020F0502020204030204" pitchFamily="34" charset="0"/>
                <a:cs typeface="Calibri" panose="020F0502020204030204" pitchFamily="34" charset="0"/>
              </a:rPr>
            </a:br>
            <a:r>
              <a:rPr lang="en-GB" sz="2000" b="1" dirty="0">
                <a:effectLst/>
                <a:latin typeface="Calibri" panose="020F0502020204030204" pitchFamily="34" charset="0"/>
                <a:cs typeface="Calibri" panose="020F0502020204030204" pitchFamily="34" charset="0"/>
              </a:rPr>
              <a:t>5.1</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Current vacancy rate</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532993"/>
            <a:ext cx="1865243" cy="3959881"/>
          </a:xfrm>
          <a:prstGeom prst="rect">
            <a:avLst/>
          </a:prstGeom>
        </p:spPr>
        <p:txBody>
          <a:bodyPr vert="horz" lIns="91440" tIns="45720" rIns="91440" bIns="45720" rtlCol="0">
            <a:normAutofit lnSpcReduction="10000"/>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Of the 59 respondents to the census question on current vacancies, 52 (89%) reported vacant diagnostic radiography workforce posts. Vacancy rates are broken down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in Figure 5.</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5: Current</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vacancy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rate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by</a:t>
            </a:r>
            <a:r>
              <a:rPr lang="en-GB" sz="900" i="1" dirty="0">
                <a:latin typeface="Calibri" panose="020F0502020204030204" pitchFamily="34" charset="0"/>
                <a:cs typeface="Calibri" panose="020F0502020204030204" pitchFamily="34" charset="0"/>
              </a:rPr>
              <a:t> </a:t>
            </a:r>
            <a:r>
              <a:rPr lang="en-GB" sz="900" i="1" dirty="0" err="1">
                <a:effectLst/>
                <a:latin typeface="Calibri" panose="020F0502020204030204" pitchFamily="34" charset="0"/>
                <a:cs typeface="Calibri" panose="020F0502020204030204" pitchFamily="34" charset="0"/>
              </a:rPr>
              <a:t>AfC</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band (n=59)</a:t>
            </a:r>
          </a:p>
          <a:p>
            <a:endParaRPr lang="en-GB" sz="900" i="1" dirty="0">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The current vacancy rate is defined as the total number of WTE vacancies as a percentage of the WTE establishment number of staff.  The average current UK vacancy rate across respondents was 12.8% on the 1 November 2022 census date. This is higher than the average vacancy rate reported in the previous three censuses, which was 9.6% in November 2019, 10.5% in November 2020 and 12.7% in 2021.</a:t>
            </a:r>
          </a:p>
          <a:p>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Figure 5 illustrates that there are combined NHS and non-NHS vacancy rates of over 20% at band 2, band 5, linked grade (band 5 to 6), band 8a and band 8b. </a:t>
            </a: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pic>
        <p:nvPicPr>
          <p:cNvPr id="13" name="Picture 12">
            <a:extLst>
              <a:ext uri="{FF2B5EF4-FFF2-40B4-BE49-F238E27FC236}">
                <a16:creationId xmlns:a16="http://schemas.microsoft.com/office/drawing/2014/main" id="{0B44FE1E-8250-586E-F5A9-973513736F86}"/>
              </a:ext>
            </a:extLst>
          </p:cNvPr>
          <p:cNvPicPr>
            <a:picLocks noChangeAspect="1"/>
          </p:cNvPicPr>
          <p:nvPr/>
        </p:nvPicPr>
        <p:blipFill rotWithShape="1">
          <a:blip r:embed="rId2"/>
          <a:srcRect l="4508" t="13638" r="26968" b="22748"/>
          <a:stretch/>
        </p:blipFill>
        <p:spPr>
          <a:xfrm>
            <a:off x="1358068" y="912895"/>
            <a:ext cx="7036632" cy="4616184"/>
          </a:xfrm>
          <a:prstGeom prst="rect">
            <a:avLst/>
          </a:prstGeom>
        </p:spPr>
      </p:pic>
      <p:pic>
        <p:nvPicPr>
          <p:cNvPr id="15" name="Picture 14" descr="A yellow oval object with a yellow oval object on a blue background&#10;&#10;Description automatically generated">
            <a:extLst>
              <a:ext uri="{FF2B5EF4-FFF2-40B4-BE49-F238E27FC236}">
                <a16:creationId xmlns:a16="http://schemas.microsoft.com/office/drawing/2014/main" id="{AE6FC73A-812B-0388-3FC7-8A6512908C8D}"/>
              </a:ext>
            </a:extLst>
          </p:cNvPr>
          <p:cNvPicPr>
            <a:picLocks noChangeAspect="1"/>
          </p:cNvPicPr>
          <p:nvPr/>
        </p:nvPicPr>
        <p:blipFill>
          <a:blip r:embed="rId3"/>
          <a:stretch>
            <a:fillRect/>
          </a:stretch>
        </p:blipFill>
        <p:spPr>
          <a:xfrm>
            <a:off x="7595482" y="5615631"/>
            <a:ext cx="1710443" cy="228059"/>
          </a:xfrm>
          <a:prstGeom prst="rect">
            <a:avLst/>
          </a:prstGeom>
        </p:spPr>
      </p:pic>
    </p:spTree>
    <p:extLst>
      <p:ext uri="{BB962C8B-B14F-4D97-AF65-F5344CB8AC3E}">
        <p14:creationId xmlns:p14="http://schemas.microsoft.com/office/powerpoint/2010/main" val="2950070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13</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Current vacancy rate by UK country / English NHS region</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17292" y="2814849"/>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Number of current vacancies as a percentage of establishment WTE</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1291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5.2</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Current vacancy rate by UK country and region</a:t>
            </a:r>
          </a:p>
          <a:p>
            <a:br>
              <a:rPr lang="en-GB" sz="2000" dirty="0">
                <a:effectLst/>
                <a:latin typeface="Calibri" panose="020F0502020204030204" pitchFamily="34" charset="0"/>
                <a:cs typeface="Calibri" panose="020F0502020204030204" pitchFamily="34" charset="0"/>
              </a:rPr>
            </a:br>
            <a:endParaRPr lang="en-GB" sz="2000" dirty="0">
              <a:effectLst/>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055377"/>
            <a:ext cx="1865243" cy="4437497"/>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UK country data in Figure 6 combines both NHS and independent sector (non-NHS) data, while the NHS region data is solely based on NHS data for England. If fewer than five providers responded from a UK country or English NHS region, their average vacancy rate is not shown in Figure 6.</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6: Current vacancy rate by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UK country 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English NHS region (n=47)</a:t>
            </a: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9" name="Title Placeholder 1">
            <a:extLst>
              <a:ext uri="{FF2B5EF4-FFF2-40B4-BE49-F238E27FC236}">
                <a16:creationId xmlns:a16="http://schemas.microsoft.com/office/drawing/2014/main" id="{652CD406-E61C-C3F6-B6F9-6BFAAA5AD372}"/>
              </a:ext>
            </a:extLst>
          </p:cNvPr>
          <p:cNvSpPr txBox="1">
            <a:spLocks/>
          </p:cNvSpPr>
          <p:nvPr/>
        </p:nvSpPr>
        <p:spPr>
          <a:xfrm>
            <a:off x="0" y="54062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UK country or NHS region</a:t>
            </a:r>
          </a:p>
          <a:p>
            <a:pPr algn="ctr">
              <a:lnSpc>
                <a:spcPct val="170000"/>
              </a:lnSpc>
            </a:pPr>
            <a:r>
              <a:rPr lang="en-GB" sz="4000" i="1" dirty="0">
                <a:effectLst/>
                <a:latin typeface="Calibri" panose="020F0502020204030204" pitchFamily="34" charset="0"/>
                <a:cs typeface="Calibri" panose="020F0502020204030204" pitchFamily="34" charset="0"/>
              </a:rPr>
              <a:t>Figure 6</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14" name="Picture 13">
            <a:extLst>
              <a:ext uri="{FF2B5EF4-FFF2-40B4-BE49-F238E27FC236}">
                <a16:creationId xmlns:a16="http://schemas.microsoft.com/office/drawing/2014/main" id="{35A4ED6E-6004-3F3A-EBC2-86013648FA15}"/>
              </a:ext>
            </a:extLst>
          </p:cNvPr>
          <p:cNvPicPr>
            <a:picLocks noChangeAspect="1"/>
          </p:cNvPicPr>
          <p:nvPr/>
        </p:nvPicPr>
        <p:blipFill rotWithShape="1">
          <a:blip r:embed="rId2"/>
          <a:srcRect l="11167" t="16787" r="30483" b="28569"/>
          <a:stretch/>
        </p:blipFill>
        <p:spPr>
          <a:xfrm>
            <a:off x="1561024" y="1043822"/>
            <a:ext cx="6360461" cy="4209126"/>
          </a:xfrm>
          <a:prstGeom prst="rect">
            <a:avLst/>
          </a:prstGeom>
        </p:spPr>
      </p:pic>
    </p:spTree>
    <p:extLst>
      <p:ext uri="{BB962C8B-B14F-4D97-AF65-F5344CB8AC3E}">
        <p14:creationId xmlns:p14="http://schemas.microsoft.com/office/powerpoint/2010/main" val="175424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14</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establishment WTE by modality (NHS and non-NHS)</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17292" y="2814849"/>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Average establishment WTE</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1291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6</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Establishment by modality</a:t>
            </a:r>
          </a:p>
          <a:p>
            <a:br>
              <a:rPr lang="en-GB" sz="2000" dirty="0">
                <a:effectLst/>
                <a:latin typeface="Calibri" panose="020F0502020204030204" pitchFamily="34" charset="0"/>
                <a:cs typeface="Calibri" panose="020F0502020204030204" pitchFamily="34" charset="0"/>
              </a:rPr>
            </a:br>
            <a:endParaRPr lang="en-GB" sz="2000" dirty="0">
              <a:effectLst/>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782618"/>
            <a:ext cx="1865243" cy="4894407"/>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to specify their diagnostic radiography workforce WTE according to imaging modality. The averages given in Figures 7 to 10 only include data from providers whose total establishment for that modality is greater than zero, meaning they have a service for the modality, and it is staffed by the diagnostic radiography workforce. </a:t>
            </a:r>
          </a:p>
          <a:p>
            <a:endParaRPr lang="en-GB" sz="900" dirty="0">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Figure 7 shows the comparative size of the workforce in each modality, including data from both the NHS and independent (non-NHS) sectors.</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7: Average establishment WTE by modality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(n=49)</a:t>
            </a:r>
          </a:p>
          <a:p>
            <a:endParaRPr lang="en-GB" sz="900" i="1" dirty="0">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The ‘Other’ category in Figure 7 was included to capture data on dual-energy X-ray absorptiometry (DXA) and molecular imaging modalities. </a:t>
            </a:r>
          </a:p>
          <a:p>
            <a:br>
              <a:rPr lang="en-GB" sz="1200" i="1" dirty="0">
                <a:effectLst/>
                <a:latin typeface="Helvetica Neue" panose="02000503000000020004" pitchFamily="2" charset="0"/>
              </a:rPr>
            </a:br>
            <a:endParaRPr lang="en-GB" sz="12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9" name="Title Placeholder 1">
            <a:extLst>
              <a:ext uri="{FF2B5EF4-FFF2-40B4-BE49-F238E27FC236}">
                <a16:creationId xmlns:a16="http://schemas.microsoft.com/office/drawing/2014/main" id="{652CD406-E61C-C3F6-B6F9-6BFAAA5AD372}"/>
              </a:ext>
            </a:extLst>
          </p:cNvPr>
          <p:cNvSpPr txBox="1">
            <a:spLocks/>
          </p:cNvSpPr>
          <p:nvPr/>
        </p:nvSpPr>
        <p:spPr>
          <a:xfrm>
            <a:off x="0" y="5692588"/>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7</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4" name="Picture 3">
            <a:extLst>
              <a:ext uri="{FF2B5EF4-FFF2-40B4-BE49-F238E27FC236}">
                <a16:creationId xmlns:a16="http://schemas.microsoft.com/office/drawing/2014/main" id="{B25EC69E-2AF0-3554-5CEB-CF972AF679AF}"/>
              </a:ext>
            </a:extLst>
          </p:cNvPr>
          <p:cNvPicPr>
            <a:picLocks noChangeAspect="1"/>
          </p:cNvPicPr>
          <p:nvPr/>
        </p:nvPicPr>
        <p:blipFill rotWithShape="1">
          <a:blip r:embed="rId2"/>
          <a:srcRect l="13118" t="14830" r="34105" b="14798"/>
          <a:stretch/>
        </p:blipFill>
        <p:spPr>
          <a:xfrm>
            <a:off x="2212305" y="920000"/>
            <a:ext cx="5116946" cy="4821382"/>
          </a:xfrm>
          <a:prstGeom prst="rect">
            <a:avLst/>
          </a:prstGeom>
        </p:spPr>
      </p:pic>
    </p:spTree>
    <p:extLst>
      <p:ext uri="{BB962C8B-B14F-4D97-AF65-F5344CB8AC3E}">
        <p14:creationId xmlns:p14="http://schemas.microsoft.com/office/powerpoint/2010/main" val="991656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15</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establishment WTE by modality - </a:t>
            </a:r>
            <a:r>
              <a:rPr lang="en-GB" sz="1400" b="1" dirty="0" err="1">
                <a:solidFill>
                  <a:schemeClr val="bg1"/>
                </a:solidFill>
                <a:effectLst/>
                <a:latin typeface="Calibri" panose="020F0502020204030204" pitchFamily="34" charset="0"/>
                <a:cs typeface="Calibri" panose="020F0502020204030204" pitchFamily="34" charset="0"/>
              </a:rPr>
              <a:t>AfC</a:t>
            </a:r>
            <a:r>
              <a:rPr lang="en-GB" sz="1400" b="1" dirty="0">
                <a:solidFill>
                  <a:schemeClr val="bg1"/>
                </a:solidFill>
                <a:effectLst/>
                <a:latin typeface="Calibri" panose="020F0502020204030204" pitchFamily="34" charset="0"/>
                <a:cs typeface="Calibri" panose="020F0502020204030204" pitchFamily="34" charset="0"/>
              </a:rPr>
              <a:t> bands 2 to 4 (support workforce)</a:t>
            </a:r>
          </a:p>
          <a:p>
            <a:endParaRPr lang="en-US" dirty="0"/>
          </a:p>
        </p:txBody>
      </p:sp>
      <p:sp>
        <p:nvSpPr>
          <p:cNvPr id="3" name="Title Placeholder 1">
            <a:extLst>
              <a:ext uri="{FF2B5EF4-FFF2-40B4-BE49-F238E27FC236}">
                <a16:creationId xmlns:a16="http://schemas.microsoft.com/office/drawing/2014/main" id="{44EF5571-25F6-CC20-E4A7-F99B9FBD86C4}"/>
              </a:ext>
            </a:extLst>
          </p:cNvPr>
          <p:cNvSpPr txBox="1">
            <a:spLocks/>
          </p:cNvSpPr>
          <p:nvPr/>
        </p:nvSpPr>
        <p:spPr>
          <a:xfrm>
            <a:off x="0" y="57110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Average establishment WTE</a:t>
            </a:r>
          </a:p>
          <a:p>
            <a:pPr algn="ctr">
              <a:lnSpc>
                <a:spcPct val="170000"/>
              </a:lnSpc>
            </a:pPr>
            <a:r>
              <a:rPr lang="en-GB" sz="4000" i="1" dirty="0">
                <a:effectLst/>
                <a:latin typeface="Calibri" panose="020F0502020204030204" pitchFamily="34" charset="0"/>
                <a:cs typeface="Calibri" panose="020F0502020204030204" pitchFamily="34" charset="0"/>
              </a:rPr>
              <a:t>Figure 8</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635493" y="2982887"/>
            <a:ext cx="4360983"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Agenda for Change band</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569709"/>
            <a:ext cx="1788141" cy="5923166"/>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i="1" dirty="0">
                <a:effectLst/>
                <a:latin typeface="Calibri" panose="020F0502020204030204" pitchFamily="34" charset="0"/>
                <a:cs typeface="Calibri" panose="020F0502020204030204" pitchFamily="34" charset="0"/>
              </a:rPr>
              <a:t>Figure 8: Average establishment WTE by modality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t>
            </a:r>
            <a:r>
              <a:rPr lang="en-GB" sz="900" i="1" dirty="0">
                <a:latin typeface="Calibri" panose="020F0502020204030204" pitchFamily="34" charset="0"/>
                <a:cs typeface="Calibri" panose="020F0502020204030204" pitchFamily="34" charset="0"/>
              </a:rPr>
              <a:t> </a:t>
            </a:r>
            <a:r>
              <a:rPr lang="en-GB" sz="900" i="1" dirty="0" err="1">
                <a:effectLst/>
                <a:latin typeface="Calibri" panose="020F0502020204030204" pitchFamily="34" charset="0"/>
                <a:cs typeface="Calibri" panose="020F0502020204030204" pitchFamily="34" charset="0"/>
              </a:rPr>
              <a:t>AfC</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bands</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2 to</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4</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support</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workforce</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(n=49)</a:t>
            </a:r>
            <a:endParaRPr lang="en-GB" sz="900" dirty="0">
              <a:effectLst/>
              <a:latin typeface="Calibri" panose="020F0502020204030204" pitchFamily="34" charset="0"/>
              <a:cs typeface="Calibri" panose="020F0502020204030204" pitchFamily="34" charset="0"/>
            </a:endParaRPr>
          </a:p>
          <a:p>
            <a:endParaRPr lang="en-GB" sz="900" i="1" dirty="0">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98EF423A-F04B-4D88-7161-CA8496D343DA}"/>
              </a:ext>
            </a:extLst>
          </p:cNvPr>
          <p:cNvPicPr>
            <a:picLocks noChangeAspect="1"/>
          </p:cNvPicPr>
          <p:nvPr/>
        </p:nvPicPr>
        <p:blipFill rotWithShape="1">
          <a:blip r:embed="rId2"/>
          <a:srcRect l="12456" t="18056" r="38604" b="26431"/>
          <a:stretch/>
        </p:blipFill>
        <p:spPr>
          <a:xfrm>
            <a:off x="2152073" y="1113622"/>
            <a:ext cx="5440218" cy="4360643"/>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6C02BB16-92CB-91B8-44DE-C897A9E30E77}"/>
              </a:ext>
            </a:extLst>
          </p:cNvPr>
          <p:cNvPicPr>
            <a:picLocks noChangeAspect="1"/>
          </p:cNvPicPr>
          <p:nvPr/>
        </p:nvPicPr>
        <p:blipFill>
          <a:blip r:embed="rId3"/>
          <a:stretch>
            <a:fillRect/>
          </a:stretch>
        </p:blipFill>
        <p:spPr>
          <a:xfrm>
            <a:off x="7351109" y="4111624"/>
            <a:ext cx="1215816" cy="1271291"/>
          </a:xfrm>
          <a:prstGeom prst="rect">
            <a:avLst/>
          </a:prstGeom>
        </p:spPr>
      </p:pic>
    </p:spTree>
    <p:extLst>
      <p:ext uri="{BB962C8B-B14F-4D97-AF65-F5344CB8AC3E}">
        <p14:creationId xmlns:p14="http://schemas.microsoft.com/office/powerpoint/2010/main" val="3969117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16</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establishment WTE by modality - </a:t>
            </a:r>
            <a:r>
              <a:rPr lang="en-GB" sz="1400" b="1" dirty="0" err="1">
                <a:solidFill>
                  <a:schemeClr val="bg1"/>
                </a:solidFill>
                <a:effectLst/>
                <a:latin typeface="Calibri" panose="020F0502020204030204" pitchFamily="34" charset="0"/>
                <a:cs typeface="Calibri" panose="020F0502020204030204" pitchFamily="34" charset="0"/>
              </a:rPr>
              <a:t>AfC</a:t>
            </a:r>
            <a:r>
              <a:rPr lang="en-GB" sz="1400" b="1" dirty="0">
                <a:solidFill>
                  <a:schemeClr val="bg1"/>
                </a:solidFill>
                <a:effectLst/>
                <a:latin typeface="Calibri" panose="020F0502020204030204" pitchFamily="34" charset="0"/>
                <a:cs typeface="Calibri" panose="020F0502020204030204" pitchFamily="34" charset="0"/>
              </a:rPr>
              <a:t> bands 5 to 7</a:t>
            </a:r>
          </a:p>
          <a:p>
            <a:endParaRPr lang="en-US" dirty="0"/>
          </a:p>
        </p:txBody>
      </p:sp>
      <p:sp>
        <p:nvSpPr>
          <p:cNvPr id="3" name="Title Placeholder 1">
            <a:extLst>
              <a:ext uri="{FF2B5EF4-FFF2-40B4-BE49-F238E27FC236}">
                <a16:creationId xmlns:a16="http://schemas.microsoft.com/office/drawing/2014/main" id="{44EF5571-25F6-CC20-E4A7-F99B9FBD86C4}"/>
              </a:ext>
            </a:extLst>
          </p:cNvPr>
          <p:cNvSpPr txBox="1">
            <a:spLocks/>
          </p:cNvSpPr>
          <p:nvPr/>
        </p:nvSpPr>
        <p:spPr>
          <a:xfrm>
            <a:off x="0" y="57110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Average establishment WTE</a:t>
            </a:r>
          </a:p>
          <a:p>
            <a:pPr algn="ctr">
              <a:lnSpc>
                <a:spcPct val="170000"/>
              </a:lnSpc>
            </a:pPr>
            <a:r>
              <a:rPr lang="en-GB" sz="4000" i="1" dirty="0">
                <a:effectLst/>
                <a:latin typeface="Calibri" panose="020F0502020204030204" pitchFamily="34" charset="0"/>
                <a:cs typeface="Calibri" panose="020F0502020204030204" pitchFamily="34" charset="0"/>
              </a:rPr>
              <a:t>Figure 9</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635493" y="2982887"/>
            <a:ext cx="4360983"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Agenda for Change band</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569709"/>
            <a:ext cx="1908214" cy="5923166"/>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i="1" dirty="0">
                <a:effectLst/>
                <a:latin typeface="Helvetica Neue" panose="02000503000000020004" pitchFamily="2" charset="0"/>
              </a:rPr>
              <a:t>Figure 9: Average establishment WTE by modality – </a:t>
            </a:r>
            <a:r>
              <a:rPr lang="en-GB" sz="900" i="1" dirty="0" err="1">
                <a:effectLst/>
                <a:latin typeface="Helvetica Neue" panose="02000503000000020004" pitchFamily="2" charset="0"/>
              </a:rPr>
              <a:t>AfC</a:t>
            </a:r>
            <a:r>
              <a:rPr lang="en-GB" sz="900" i="1" dirty="0">
                <a:latin typeface="Helvetica Neue" panose="02000503000000020004" pitchFamily="2" charset="0"/>
              </a:rPr>
              <a:t> </a:t>
            </a:r>
            <a:r>
              <a:rPr lang="en-GB" sz="900" i="1" dirty="0">
                <a:effectLst/>
                <a:latin typeface="Helvetica Neue" panose="02000503000000020004" pitchFamily="2" charset="0"/>
              </a:rPr>
              <a:t>bands</a:t>
            </a:r>
            <a:r>
              <a:rPr lang="en-GB" sz="900" i="1" dirty="0">
                <a:latin typeface="Helvetica Neue" panose="02000503000000020004" pitchFamily="2" charset="0"/>
              </a:rPr>
              <a:t> </a:t>
            </a:r>
            <a:r>
              <a:rPr lang="en-GB" sz="900" i="1" dirty="0">
                <a:effectLst/>
                <a:latin typeface="Helvetica Neue" panose="02000503000000020004" pitchFamily="2" charset="0"/>
              </a:rPr>
              <a:t>5 to 7 (n=49)</a:t>
            </a:r>
            <a:endParaRPr lang="en-GB" sz="9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i="1" dirty="0">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pic>
        <p:nvPicPr>
          <p:cNvPr id="7" name="Picture 6">
            <a:extLst>
              <a:ext uri="{FF2B5EF4-FFF2-40B4-BE49-F238E27FC236}">
                <a16:creationId xmlns:a16="http://schemas.microsoft.com/office/drawing/2014/main" id="{2D191823-86EE-679D-E13E-294BF6D8AD98}"/>
              </a:ext>
            </a:extLst>
          </p:cNvPr>
          <p:cNvPicPr>
            <a:picLocks noChangeAspect="1"/>
          </p:cNvPicPr>
          <p:nvPr/>
        </p:nvPicPr>
        <p:blipFill rotWithShape="1">
          <a:blip r:embed="rId2"/>
          <a:srcRect l="10415" t="18505" r="29955" b="28482"/>
          <a:stretch/>
        </p:blipFill>
        <p:spPr>
          <a:xfrm>
            <a:off x="1262817" y="1036636"/>
            <a:ext cx="7003727" cy="4400069"/>
          </a:xfrm>
          <a:prstGeom prst="rect">
            <a:avLst/>
          </a:prstGeom>
        </p:spPr>
      </p:pic>
      <p:pic>
        <p:nvPicPr>
          <p:cNvPr id="13" name="Picture 12" descr="A screenshot of a computer screen&#10;&#10;Description automatically generated">
            <a:extLst>
              <a:ext uri="{FF2B5EF4-FFF2-40B4-BE49-F238E27FC236}">
                <a16:creationId xmlns:a16="http://schemas.microsoft.com/office/drawing/2014/main" id="{4053E007-D9F3-0B5E-91C7-05774FC01988}"/>
              </a:ext>
            </a:extLst>
          </p:cNvPr>
          <p:cNvPicPr>
            <a:picLocks noChangeAspect="1"/>
          </p:cNvPicPr>
          <p:nvPr/>
        </p:nvPicPr>
        <p:blipFill>
          <a:blip r:embed="rId3"/>
          <a:stretch>
            <a:fillRect/>
          </a:stretch>
        </p:blipFill>
        <p:spPr>
          <a:xfrm>
            <a:off x="8313547" y="3987799"/>
            <a:ext cx="1215816" cy="1271291"/>
          </a:xfrm>
          <a:prstGeom prst="rect">
            <a:avLst/>
          </a:prstGeom>
        </p:spPr>
      </p:pic>
    </p:spTree>
    <p:extLst>
      <p:ext uri="{BB962C8B-B14F-4D97-AF65-F5344CB8AC3E}">
        <p14:creationId xmlns:p14="http://schemas.microsoft.com/office/powerpoint/2010/main" val="1889565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17</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establishment WTE by modality - </a:t>
            </a:r>
            <a:r>
              <a:rPr lang="en-GB" sz="1400" b="1" dirty="0" err="1">
                <a:solidFill>
                  <a:schemeClr val="bg1"/>
                </a:solidFill>
                <a:effectLst/>
                <a:latin typeface="Calibri" panose="020F0502020204030204" pitchFamily="34" charset="0"/>
                <a:cs typeface="Calibri" panose="020F0502020204030204" pitchFamily="34" charset="0"/>
              </a:rPr>
              <a:t>AfC</a:t>
            </a:r>
            <a:r>
              <a:rPr lang="en-GB" sz="1400" b="1" dirty="0">
                <a:solidFill>
                  <a:schemeClr val="bg1"/>
                </a:solidFill>
                <a:effectLst/>
                <a:latin typeface="Calibri" panose="020F0502020204030204" pitchFamily="34" charset="0"/>
                <a:cs typeface="Calibri" panose="020F0502020204030204" pitchFamily="34" charset="0"/>
              </a:rPr>
              <a:t> bands 8, 9 and N/A</a:t>
            </a:r>
          </a:p>
          <a:p>
            <a:endParaRPr lang="en-US" dirty="0"/>
          </a:p>
        </p:txBody>
      </p:sp>
      <p:sp>
        <p:nvSpPr>
          <p:cNvPr id="3" name="Title Placeholder 1">
            <a:extLst>
              <a:ext uri="{FF2B5EF4-FFF2-40B4-BE49-F238E27FC236}">
                <a16:creationId xmlns:a16="http://schemas.microsoft.com/office/drawing/2014/main" id="{44EF5571-25F6-CC20-E4A7-F99B9FBD86C4}"/>
              </a:ext>
            </a:extLst>
          </p:cNvPr>
          <p:cNvSpPr txBox="1">
            <a:spLocks/>
          </p:cNvSpPr>
          <p:nvPr/>
        </p:nvSpPr>
        <p:spPr>
          <a:xfrm>
            <a:off x="0" y="57110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Average establishment WTE</a:t>
            </a:r>
          </a:p>
          <a:p>
            <a:pPr algn="ctr">
              <a:lnSpc>
                <a:spcPct val="170000"/>
              </a:lnSpc>
            </a:pPr>
            <a:r>
              <a:rPr lang="en-GB" sz="4000" i="1" dirty="0">
                <a:effectLst/>
                <a:latin typeface="Calibri" panose="020F0502020204030204" pitchFamily="34" charset="0"/>
                <a:cs typeface="Calibri" panose="020F0502020204030204" pitchFamily="34" charset="0"/>
              </a:rPr>
              <a:t>Figure 10</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635493" y="2982887"/>
            <a:ext cx="4360983"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Agenda for Change band</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569709"/>
            <a:ext cx="1908214" cy="5923166"/>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Figures 8 to 10 show the data from Figure 7 broken down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and indicating where an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is not applicable (N/A) to the role. The majority of band 5 practitioners are employed in X-ray. The other modalities, with the exception of ultrasound, experience growth within band 6. The majority of ultrasound practitioners hold positions at band 7.</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10: Average establishment WTE by modality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t>
            </a:r>
            <a:r>
              <a:rPr lang="en-GB" sz="900" i="1" dirty="0">
                <a:latin typeface="Calibri" panose="020F0502020204030204" pitchFamily="34" charset="0"/>
                <a:cs typeface="Calibri" panose="020F0502020204030204" pitchFamily="34" charset="0"/>
              </a:rPr>
              <a:t> </a:t>
            </a:r>
            <a:r>
              <a:rPr lang="en-GB" sz="900" i="1" dirty="0" err="1">
                <a:effectLst/>
                <a:latin typeface="Calibri" panose="020F0502020204030204" pitchFamily="34" charset="0"/>
                <a:cs typeface="Calibri" panose="020F0502020204030204" pitchFamily="34" charset="0"/>
              </a:rPr>
              <a:t>AfC</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bands 8, 9</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N/A (n=49)</a:t>
            </a: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43079A55-8A44-DD37-6769-4BC868296D6C}"/>
              </a:ext>
            </a:extLst>
          </p:cNvPr>
          <p:cNvPicPr>
            <a:picLocks noChangeAspect="1"/>
          </p:cNvPicPr>
          <p:nvPr/>
        </p:nvPicPr>
        <p:blipFill rotWithShape="1">
          <a:blip r:embed="rId2"/>
          <a:srcRect l="20644" t="11525" r="41193" b="16106"/>
          <a:stretch/>
        </p:blipFill>
        <p:spPr>
          <a:xfrm>
            <a:off x="2848059" y="883485"/>
            <a:ext cx="3546568" cy="4752526"/>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7311FC6B-E44D-4DDE-42BD-9B032438605D}"/>
              </a:ext>
            </a:extLst>
          </p:cNvPr>
          <p:cNvPicPr>
            <a:picLocks noChangeAspect="1"/>
          </p:cNvPicPr>
          <p:nvPr/>
        </p:nvPicPr>
        <p:blipFill>
          <a:blip r:embed="rId3"/>
          <a:stretch>
            <a:fillRect/>
          </a:stretch>
        </p:blipFill>
        <p:spPr>
          <a:xfrm>
            <a:off x="6561541" y="4240889"/>
            <a:ext cx="1215816" cy="1271291"/>
          </a:xfrm>
          <a:prstGeom prst="rect">
            <a:avLst/>
          </a:prstGeom>
        </p:spPr>
      </p:pic>
    </p:spTree>
    <p:extLst>
      <p:ext uri="{BB962C8B-B14F-4D97-AF65-F5344CB8AC3E}">
        <p14:creationId xmlns:p14="http://schemas.microsoft.com/office/powerpoint/2010/main" val="3015437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18</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Long-term absence by Agenda for Change band</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17292" y="2814849"/>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Agenda for Change band</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1291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7</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Long-term absence rate</a:t>
            </a:r>
          </a:p>
          <a:p>
            <a:br>
              <a:rPr lang="en-GB" sz="2000" dirty="0">
                <a:effectLst/>
                <a:latin typeface="Calibri" panose="020F0502020204030204" pitchFamily="34" charset="0"/>
                <a:cs typeface="Calibri" panose="020F0502020204030204" pitchFamily="34" charset="0"/>
              </a:rPr>
            </a:br>
            <a:r>
              <a:rPr lang="en-GB" sz="2000" b="1" dirty="0">
                <a:effectLst/>
                <a:latin typeface="Calibri" panose="020F0502020204030204" pitchFamily="34" charset="0"/>
                <a:cs typeface="Calibri" panose="020F0502020204030204" pitchFamily="34" charset="0"/>
              </a:rPr>
              <a:t>7.1</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Long-term absence rate by </a:t>
            </a:r>
            <a:r>
              <a:rPr lang="en-GB" sz="2000" dirty="0" err="1">
                <a:effectLst/>
                <a:latin typeface="Calibri" panose="020F0502020204030204" pitchFamily="34" charset="0"/>
                <a:cs typeface="Calibri" panose="020F0502020204030204" pitchFamily="34" charset="0"/>
              </a:rPr>
              <a:t>AfC</a:t>
            </a:r>
            <a:r>
              <a:rPr lang="en-GB" sz="2000" dirty="0">
                <a:effectLst/>
                <a:latin typeface="Calibri" panose="020F0502020204030204" pitchFamily="34" charset="0"/>
                <a:cs typeface="Calibri" panose="020F0502020204030204" pitchFamily="34" charset="0"/>
              </a:rPr>
              <a:t> band</a:t>
            </a:r>
          </a:p>
          <a:p>
            <a:br>
              <a:rPr lang="en-GB" sz="2000" dirty="0">
                <a:effectLst/>
                <a:latin typeface="Calibri" panose="020F0502020204030204" pitchFamily="34" charset="0"/>
                <a:cs typeface="Calibri" panose="020F0502020204030204" pitchFamily="34" charset="0"/>
              </a:rPr>
            </a:br>
            <a:endParaRPr lang="en-GB" sz="2000" dirty="0">
              <a:effectLst/>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3140365"/>
            <a:ext cx="1865243" cy="3352510"/>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average percentage of census respondents’ diagnostic radiography establishment headcount absent long term was 5.7% on the 1 November 2022 census date. This comprised 0.4% of the headcount who were on a career break, 2.6% who were absent due to long-term sickness and 2.7% who were on parental leave (both maternity and paternity). This is shown in Figure 11, with long-term absences broken down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a:t>
            </a:r>
          </a:p>
          <a:p>
            <a:endParaRPr lang="en-GB" sz="900" dirty="0">
              <a:effectLst/>
              <a:latin typeface="Calibri" panose="020F0502020204030204" pitchFamily="34" charset="0"/>
              <a:cs typeface="Calibri" panose="020F0502020204030204" pitchFamily="34" charset="0"/>
            </a:endParaRPr>
          </a:p>
          <a:p>
            <a:r>
              <a:rPr lang="en-GB" sz="1000" i="1" dirty="0">
                <a:effectLst/>
                <a:latin typeface="Calibri" panose="020F0502020204030204" pitchFamily="34" charset="0"/>
                <a:cs typeface="Calibri" panose="020F0502020204030204" pitchFamily="34" charset="0"/>
              </a:rPr>
              <a:t>Figure 11: Long-term absence</a:t>
            </a:r>
            <a:br>
              <a:rPr lang="en-GB" sz="1000" i="1" dirty="0">
                <a:effectLst/>
                <a:latin typeface="Calibri" panose="020F0502020204030204" pitchFamily="34" charset="0"/>
                <a:cs typeface="Calibri" panose="020F0502020204030204" pitchFamily="34" charset="0"/>
              </a:rPr>
            </a:br>
            <a:r>
              <a:rPr lang="en-GB" sz="1000" i="1" dirty="0">
                <a:effectLst/>
                <a:latin typeface="Calibri" panose="020F0502020204030204" pitchFamily="34" charset="0"/>
                <a:cs typeface="Calibri" panose="020F0502020204030204" pitchFamily="34" charset="0"/>
              </a:rPr>
              <a:t>rates by</a:t>
            </a:r>
            <a:r>
              <a:rPr lang="en-GB" sz="1000" i="1" dirty="0">
                <a:latin typeface="Calibri" panose="020F0502020204030204" pitchFamily="34" charset="0"/>
                <a:cs typeface="Calibri" panose="020F0502020204030204" pitchFamily="34" charset="0"/>
              </a:rPr>
              <a:t> </a:t>
            </a:r>
            <a:r>
              <a:rPr lang="en-GB" sz="1000" i="1" dirty="0" err="1">
                <a:effectLst/>
                <a:latin typeface="Calibri" panose="020F0502020204030204" pitchFamily="34" charset="0"/>
                <a:cs typeface="Calibri" panose="020F0502020204030204" pitchFamily="34" charset="0"/>
              </a:rPr>
              <a:t>AfC</a:t>
            </a:r>
            <a:r>
              <a:rPr lang="en-GB" sz="1000" i="1" dirty="0">
                <a:latin typeface="Calibri" panose="020F0502020204030204" pitchFamily="34" charset="0"/>
                <a:cs typeface="Calibri" panose="020F0502020204030204" pitchFamily="34" charset="0"/>
              </a:rPr>
              <a:t> </a:t>
            </a:r>
            <a:r>
              <a:rPr lang="en-GB" sz="1000" i="1" dirty="0">
                <a:effectLst/>
                <a:latin typeface="Calibri" panose="020F0502020204030204" pitchFamily="34" charset="0"/>
                <a:cs typeface="Calibri" panose="020F0502020204030204" pitchFamily="34" charset="0"/>
              </a:rPr>
              <a:t>band</a:t>
            </a:r>
            <a:r>
              <a:rPr lang="en-GB" sz="1000" i="1" dirty="0">
                <a:latin typeface="Calibri" panose="020F0502020204030204" pitchFamily="34" charset="0"/>
                <a:cs typeface="Calibri" panose="020F0502020204030204" pitchFamily="34" charset="0"/>
              </a:rPr>
              <a:t> </a:t>
            </a:r>
            <a:r>
              <a:rPr lang="en-GB" sz="1000" i="1" dirty="0">
                <a:effectLst/>
                <a:latin typeface="Calibri" panose="020F0502020204030204" pitchFamily="34" charset="0"/>
                <a:cs typeface="Calibri" panose="020F0502020204030204" pitchFamily="34" charset="0"/>
              </a:rPr>
              <a:t>(n=44)</a:t>
            </a:r>
            <a:br>
              <a:rPr lang="en-GB" sz="1200" i="1" dirty="0">
                <a:effectLst/>
                <a:latin typeface="Helvetica Neue" panose="02000503000000020004" pitchFamily="2" charset="0"/>
              </a:rPr>
            </a:br>
            <a:endParaRPr lang="en-GB" sz="12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9" name="Title Placeholder 1">
            <a:extLst>
              <a:ext uri="{FF2B5EF4-FFF2-40B4-BE49-F238E27FC236}">
                <a16:creationId xmlns:a16="http://schemas.microsoft.com/office/drawing/2014/main" id="{652CD406-E61C-C3F6-B6F9-6BFAAA5AD372}"/>
              </a:ext>
            </a:extLst>
          </p:cNvPr>
          <p:cNvSpPr txBox="1">
            <a:spLocks/>
          </p:cNvSpPr>
          <p:nvPr/>
        </p:nvSpPr>
        <p:spPr>
          <a:xfrm>
            <a:off x="0" y="570512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Long-term absence as a percentage of establishment headcount</a:t>
            </a:r>
          </a:p>
          <a:p>
            <a:pPr algn="ctr">
              <a:lnSpc>
                <a:spcPct val="170000"/>
              </a:lnSpc>
            </a:pPr>
            <a:r>
              <a:rPr lang="en-GB" sz="4000" i="1" dirty="0">
                <a:effectLst/>
                <a:latin typeface="Calibri" panose="020F0502020204030204" pitchFamily="34" charset="0"/>
                <a:cs typeface="Calibri" panose="020F0502020204030204" pitchFamily="34" charset="0"/>
              </a:rPr>
              <a:t>Figure 11</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4" name="Picture 3">
            <a:extLst>
              <a:ext uri="{FF2B5EF4-FFF2-40B4-BE49-F238E27FC236}">
                <a16:creationId xmlns:a16="http://schemas.microsoft.com/office/drawing/2014/main" id="{4B3C3F34-2510-E392-975E-70412284E7E7}"/>
              </a:ext>
            </a:extLst>
          </p:cNvPr>
          <p:cNvPicPr>
            <a:picLocks noChangeAspect="1"/>
          </p:cNvPicPr>
          <p:nvPr/>
        </p:nvPicPr>
        <p:blipFill rotWithShape="1">
          <a:blip r:embed="rId2"/>
          <a:srcRect l="11317" t="11721" r="32448" b="13285"/>
          <a:stretch/>
        </p:blipFill>
        <p:spPr>
          <a:xfrm>
            <a:off x="2177375" y="926370"/>
            <a:ext cx="4916153" cy="4632849"/>
          </a:xfrm>
          <a:prstGeom prst="rect">
            <a:avLst/>
          </a:prstGeom>
        </p:spPr>
      </p:pic>
      <p:pic>
        <p:nvPicPr>
          <p:cNvPr id="10" name="Picture 9" descr="A blue background with white text&#10;&#10;Description automatically generated">
            <a:extLst>
              <a:ext uri="{FF2B5EF4-FFF2-40B4-BE49-F238E27FC236}">
                <a16:creationId xmlns:a16="http://schemas.microsoft.com/office/drawing/2014/main" id="{C5790E17-963A-F880-0AE0-AF8C7E21A612}"/>
              </a:ext>
            </a:extLst>
          </p:cNvPr>
          <p:cNvPicPr>
            <a:picLocks noChangeAspect="1"/>
          </p:cNvPicPr>
          <p:nvPr/>
        </p:nvPicPr>
        <p:blipFill>
          <a:blip r:embed="rId3"/>
          <a:stretch>
            <a:fillRect/>
          </a:stretch>
        </p:blipFill>
        <p:spPr>
          <a:xfrm>
            <a:off x="7179189" y="4837133"/>
            <a:ext cx="1718067" cy="722086"/>
          </a:xfrm>
          <a:prstGeom prst="rect">
            <a:avLst/>
          </a:prstGeom>
        </p:spPr>
      </p:pic>
    </p:spTree>
    <p:extLst>
      <p:ext uri="{BB962C8B-B14F-4D97-AF65-F5344CB8AC3E}">
        <p14:creationId xmlns:p14="http://schemas.microsoft.com/office/powerpoint/2010/main" val="4185553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19</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Long-term absence rate by year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17292" y="2814849"/>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Number of postholders on long-term absence as </a:t>
            </a:r>
          </a:p>
          <a:p>
            <a:pPr algn="ctr"/>
            <a:r>
              <a:rPr lang="en-GB" sz="1000" dirty="0">
                <a:effectLst/>
                <a:latin typeface="Calibri" panose="020F0502020204030204" pitchFamily="34" charset="0"/>
                <a:cs typeface="Calibri" panose="020F0502020204030204" pitchFamily="34" charset="0"/>
              </a:rPr>
              <a:t>a percentage of establishment headcount</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1291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7.2</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Long-term absence rate by year</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004291"/>
            <a:ext cx="1865243" cy="4488584"/>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average percentage of postholders absent due to long-term sickness rose from 1.6% to 2.6% between 2019 and 2022, as illustrated in Figure 12. This is the primary factor behind the total long-term absence rate increasing from 4.1% to 5.7% over the same period. In the 2021 census sickness absence was divided into absence relating to Covid-19 and absence not related to Covid-19.</a:t>
            </a:r>
          </a:p>
          <a:p>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Figure 12: Long-term absence rate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by year (n=44)</a:t>
            </a: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9" name="Title Placeholder 1">
            <a:extLst>
              <a:ext uri="{FF2B5EF4-FFF2-40B4-BE49-F238E27FC236}">
                <a16:creationId xmlns:a16="http://schemas.microsoft.com/office/drawing/2014/main" id="{652CD406-E61C-C3F6-B6F9-6BFAAA5AD372}"/>
              </a:ext>
            </a:extLst>
          </p:cNvPr>
          <p:cNvSpPr txBox="1">
            <a:spLocks/>
          </p:cNvSpPr>
          <p:nvPr/>
        </p:nvSpPr>
        <p:spPr>
          <a:xfrm>
            <a:off x="0" y="570512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12</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a:extLst>
              <a:ext uri="{FF2B5EF4-FFF2-40B4-BE49-F238E27FC236}">
                <a16:creationId xmlns:a16="http://schemas.microsoft.com/office/drawing/2014/main" id="{02FA21DD-9850-4D75-0808-BFEC9714C520}"/>
              </a:ext>
            </a:extLst>
          </p:cNvPr>
          <p:cNvPicPr>
            <a:picLocks noChangeAspect="1"/>
          </p:cNvPicPr>
          <p:nvPr/>
        </p:nvPicPr>
        <p:blipFill rotWithShape="1">
          <a:blip r:embed="rId2"/>
          <a:srcRect l="8813" t="12842" r="29965" b="15192"/>
          <a:stretch/>
        </p:blipFill>
        <p:spPr>
          <a:xfrm>
            <a:off x="1841583" y="872981"/>
            <a:ext cx="5938387" cy="4932785"/>
          </a:xfrm>
          <a:prstGeom prst="rect">
            <a:avLst/>
          </a:prstGeom>
        </p:spPr>
      </p:pic>
      <p:pic>
        <p:nvPicPr>
          <p:cNvPr id="13" name="Picture 12" descr="A group of colorful rectangular shapes&#10;&#10;Description automatically generated with medium confidence">
            <a:extLst>
              <a:ext uri="{FF2B5EF4-FFF2-40B4-BE49-F238E27FC236}">
                <a16:creationId xmlns:a16="http://schemas.microsoft.com/office/drawing/2014/main" id="{253AD3D0-B177-1F6A-DA32-8613B652740C}"/>
              </a:ext>
            </a:extLst>
          </p:cNvPr>
          <p:cNvPicPr>
            <a:picLocks noChangeAspect="1"/>
          </p:cNvPicPr>
          <p:nvPr/>
        </p:nvPicPr>
        <p:blipFill>
          <a:blip r:embed="rId3"/>
          <a:stretch>
            <a:fillRect/>
          </a:stretch>
        </p:blipFill>
        <p:spPr>
          <a:xfrm>
            <a:off x="7960954" y="4588471"/>
            <a:ext cx="1118613" cy="584776"/>
          </a:xfrm>
          <a:prstGeom prst="rect">
            <a:avLst/>
          </a:prstGeom>
        </p:spPr>
      </p:pic>
    </p:spTree>
    <p:extLst>
      <p:ext uri="{BB962C8B-B14F-4D97-AF65-F5344CB8AC3E}">
        <p14:creationId xmlns:p14="http://schemas.microsoft.com/office/powerpoint/2010/main" val="1134535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6ACCE28-B505-7542-8BC4-E7299C4D095C}"/>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b="1">
                <a:solidFill>
                  <a:schemeClr val="bg1"/>
                </a:solidFill>
                <a:latin typeface="Helvetica Neue" panose="02000503000000020004" pitchFamily="2" charset="0"/>
              </a:rPr>
              <a:t>Diagnostic Radiography Workforce UK Census 2022</a:t>
            </a:r>
          </a:p>
          <a:p>
            <a:r>
              <a:rPr lang="en-GB" sz="700">
                <a:solidFill>
                  <a:schemeClr val="bg1"/>
                </a:solidFill>
                <a:latin typeface="Helvetica Neue Roman" panose="02000503000000020004" pitchFamily="2" charset="0"/>
              </a:rPr>
              <a:t>207 Providence Square, Mill Street, London SE1 2EW. </a:t>
            </a:r>
            <a:r>
              <a:rPr lang="en-GB" sz="700" b="1">
                <a:solidFill>
                  <a:schemeClr val="bg1"/>
                </a:solidFill>
                <a:latin typeface="Helvetica Neue Roman" panose="02000503000000020004" pitchFamily="2" charset="0"/>
              </a:rPr>
              <a:t>www.sor.org</a:t>
            </a:r>
            <a:endParaRPr lang="en-GB" sz="700">
              <a:solidFill>
                <a:schemeClr val="bg1"/>
              </a:solidFill>
              <a:latin typeface="Helvetica Neue Roman" panose="02000503000000020004" pitchFamily="2" charset="0"/>
            </a:endParaRPr>
          </a:p>
          <a:p>
            <a:endParaRPr lang="en-GB">
              <a:latin typeface="Helvetica Neue Roman" panose="02000503000000020004" pitchFamily="2" charset="0"/>
            </a:endParaRPr>
          </a:p>
          <a:p>
            <a:endParaRPr lang="en-US" sz="1000" dirty="0"/>
          </a:p>
        </p:txBody>
      </p:sp>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2</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4" name="Title Placeholder 1">
            <a:extLst>
              <a:ext uri="{FF2B5EF4-FFF2-40B4-BE49-F238E27FC236}">
                <a16:creationId xmlns:a16="http://schemas.microsoft.com/office/drawing/2014/main" id="{38C1EA17-920E-11AE-77F3-88D9FA4E8698}"/>
              </a:ext>
            </a:extLst>
          </p:cNvPr>
          <p:cNvSpPr txBox="1">
            <a:spLocks/>
          </p:cNvSpPr>
          <p:nvPr/>
        </p:nvSpPr>
        <p:spPr>
          <a:xfrm>
            <a:off x="9849677" y="624121"/>
            <a:ext cx="1812235" cy="129198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400" dirty="0">
                <a:effectLst/>
                <a:latin typeface="Calibri" panose="020F0502020204030204" pitchFamily="34" charset="0"/>
                <a:cs typeface="Calibri" panose="020F0502020204030204" pitchFamily="34" charset="0"/>
              </a:rPr>
              <a:t>Contents</a:t>
            </a:r>
            <a:endParaRPr lang="en-US" dirty="0"/>
          </a:p>
        </p:txBody>
      </p:sp>
      <p:graphicFrame>
        <p:nvGraphicFramePr>
          <p:cNvPr id="29" name="Table 28">
            <a:extLst>
              <a:ext uri="{FF2B5EF4-FFF2-40B4-BE49-F238E27FC236}">
                <a16:creationId xmlns:a16="http://schemas.microsoft.com/office/drawing/2014/main" id="{0274EBB7-474D-9D54-3747-B5791A05CAF5}"/>
              </a:ext>
            </a:extLst>
          </p:cNvPr>
          <p:cNvGraphicFramePr>
            <a:graphicFrameLocks noGrp="1"/>
          </p:cNvGraphicFramePr>
          <p:nvPr>
            <p:extLst>
              <p:ext uri="{D42A27DB-BD31-4B8C-83A1-F6EECF244321}">
                <p14:modId xmlns:p14="http://schemas.microsoft.com/office/powerpoint/2010/main" val="1160266210"/>
              </p:ext>
            </p:extLst>
          </p:nvPr>
        </p:nvGraphicFramePr>
        <p:xfrm>
          <a:off x="494697" y="411532"/>
          <a:ext cx="8172000" cy="5472000"/>
        </p:xfrm>
        <a:graphic>
          <a:graphicData uri="http://schemas.openxmlformats.org/drawingml/2006/table">
            <a:tbl>
              <a:tblPr firstRow="1" bandRow="1">
                <a:tableStyleId>{2D5ABB26-0587-4C30-8999-92F81FD0307C}</a:tableStyleId>
              </a:tblPr>
              <a:tblGrid>
                <a:gridCol w="476054">
                  <a:extLst>
                    <a:ext uri="{9D8B030D-6E8A-4147-A177-3AD203B41FA5}">
                      <a16:colId xmlns:a16="http://schemas.microsoft.com/office/drawing/2014/main" val="2222340381"/>
                    </a:ext>
                  </a:extLst>
                </a:gridCol>
                <a:gridCol w="418778">
                  <a:extLst>
                    <a:ext uri="{9D8B030D-6E8A-4147-A177-3AD203B41FA5}">
                      <a16:colId xmlns:a16="http://schemas.microsoft.com/office/drawing/2014/main" val="1862465202"/>
                    </a:ext>
                  </a:extLst>
                </a:gridCol>
                <a:gridCol w="4733365">
                  <a:extLst>
                    <a:ext uri="{9D8B030D-6E8A-4147-A177-3AD203B41FA5}">
                      <a16:colId xmlns:a16="http://schemas.microsoft.com/office/drawing/2014/main" val="3846694998"/>
                    </a:ext>
                  </a:extLst>
                </a:gridCol>
                <a:gridCol w="2543803">
                  <a:extLst>
                    <a:ext uri="{9D8B030D-6E8A-4147-A177-3AD203B41FA5}">
                      <a16:colId xmlns:a16="http://schemas.microsoft.com/office/drawing/2014/main" val="3465034330"/>
                    </a:ext>
                  </a:extLst>
                </a:gridCol>
              </a:tblGrid>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gridSpan="2">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000" i="1" dirty="0">
                          <a:ln>
                            <a:solidFill>
                              <a:schemeClr val="bg1"/>
                            </a:solidFill>
                          </a:ln>
                          <a:solidFill>
                            <a:schemeClr val="bg1"/>
                          </a:solidFill>
                        </a:rPr>
                        <a:t>Slide</a:t>
                      </a:r>
                      <a:endParaRPr lang="en-US" sz="1100" i="1" dirty="0">
                        <a:ln>
                          <a:solidFill>
                            <a:schemeClr val="bg1"/>
                          </a:solidFill>
                        </a:ln>
                        <a:solidFill>
                          <a:schemeClr val="bg1"/>
                        </a:solidFill>
                      </a:endParaRPr>
                    </a:p>
                  </a:txBody>
                  <a:tcPr/>
                </a:tc>
                <a:extLst>
                  <a:ext uri="{0D108BD9-81ED-4DB2-BD59-A6C34878D82A}">
                    <a16:rowId xmlns:a16="http://schemas.microsoft.com/office/drawing/2014/main" val="33904436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Executive Summary </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5</a:t>
                      </a:r>
                    </a:p>
                  </a:txBody>
                  <a:tcPr/>
                </a:tc>
                <a:extLst>
                  <a:ext uri="{0D108BD9-81ED-4DB2-BD59-A6C34878D82A}">
                    <a16:rowId xmlns:a16="http://schemas.microsoft.com/office/drawing/2014/main" val="3382612719"/>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2.</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Methodology </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7</a:t>
                      </a:r>
                    </a:p>
                  </a:txBody>
                  <a:tcPr/>
                </a:tc>
                <a:extLst>
                  <a:ext uri="{0D108BD9-81ED-4DB2-BD59-A6C34878D82A}">
                    <a16:rowId xmlns:a16="http://schemas.microsoft.com/office/drawing/2014/main" val="581382969"/>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3.</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Profile of respondent workforce size</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8</a:t>
                      </a:r>
                    </a:p>
                  </a:txBody>
                  <a:tcPr/>
                </a:tc>
                <a:extLst>
                  <a:ext uri="{0D108BD9-81ED-4DB2-BD59-A6C34878D82A}">
                    <a16:rowId xmlns:a16="http://schemas.microsoft.com/office/drawing/2014/main" val="1323560067"/>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4.</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Shape of workforce by Agenda for Change band</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9</a:t>
                      </a:r>
                    </a:p>
                  </a:txBody>
                  <a:tcPr/>
                </a:tc>
                <a:extLst>
                  <a:ext uri="{0D108BD9-81ED-4DB2-BD59-A6C34878D82A}">
                    <a16:rowId xmlns:a16="http://schemas.microsoft.com/office/drawing/2014/main" val="371095624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5.</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Vacancy rate</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B>
                      <a:noFill/>
                    </a:lnB>
                  </a:tcPr>
                </a:tc>
                <a:tc hMerge="1">
                  <a:txBody>
                    <a:bodyPr/>
                    <a:lstStyle/>
                    <a:p>
                      <a:endParaRPr lang="en-US"/>
                    </a:p>
                  </a:txBody>
                  <a:tcPr/>
                </a:tc>
                <a:tc>
                  <a:txBody>
                    <a:bodyPr/>
                    <a:lstStyle/>
                    <a:p>
                      <a:r>
                        <a:rPr lang="en-US" sz="1100" dirty="0">
                          <a:ln>
                            <a:solidFill>
                              <a:schemeClr val="bg1"/>
                            </a:solidFill>
                          </a:ln>
                          <a:solidFill>
                            <a:schemeClr val="bg1"/>
                          </a:solidFill>
                        </a:rPr>
                        <a:t>12</a:t>
                      </a:r>
                    </a:p>
                  </a:txBody>
                  <a:tcPr/>
                </a:tc>
                <a:extLst>
                  <a:ext uri="{0D108BD9-81ED-4DB2-BD59-A6C34878D82A}">
                    <a16:rowId xmlns:a16="http://schemas.microsoft.com/office/drawing/2014/main" val="1245206613"/>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5.1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sz="1200" dirty="0">
                          <a:solidFill>
                            <a:schemeClr val="bg1"/>
                          </a:solidFill>
                          <a:effectLst/>
                          <a:latin typeface="Calibri" panose="020F0502020204030204" pitchFamily="34" charset="0"/>
                          <a:cs typeface="Calibri" panose="020F0502020204030204" pitchFamily="34" charset="0"/>
                        </a:rPr>
                        <a:t>Current vacancy rate</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12</a:t>
                      </a:r>
                    </a:p>
                  </a:txBody>
                  <a:tcPr>
                    <a:lnL>
                      <a:noFill/>
                    </a:lnL>
                  </a:tcPr>
                </a:tc>
                <a:extLst>
                  <a:ext uri="{0D108BD9-81ED-4DB2-BD59-A6C34878D82A}">
                    <a16:rowId xmlns:a16="http://schemas.microsoft.com/office/drawing/2014/main" val="905826718"/>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5.2</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sz="1200" dirty="0">
                          <a:solidFill>
                            <a:schemeClr val="bg1"/>
                          </a:solidFill>
                          <a:effectLst/>
                          <a:latin typeface="Calibri" panose="020F0502020204030204" pitchFamily="34" charset="0"/>
                          <a:cs typeface="Calibri" panose="020F0502020204030204" pitchFamily="34" charset="0"/>
                        </a:rPr>
                        <a:t>Current vacancy rate by UK country and region</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13</a:t>
                      </a:r>
                    </a:p>
                  </a:txBody>
                  <a:tcPr>
                    <a:lnL>
                      <a:noFill/>
                    </a:lnL>
                  </a:tcPr>
                </a:tc>
                <a:extLst>
                  <a:ext uri="{0D108BD9-81ED-4DB2-BD59-A6C34878D82A}">
                    <a16:rowId xmlns:a16="http://schemas.microsoft.com/office/drawing/2014/main" val="268973998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6.</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Establishment by modality</a:t>
                      </a:r>
                    </a:p>
                  </a:txBody>
                  <a:tcPr>
                    <a:lnT>
                      <a:noFill/>
                    </a:lnT>
                  </a:tcPr>
                </a:tc>
                <a:tc hMerge="1">
                  <a:txBody>
                    <a:bodyPr/>
                    <a:lstStyle/>
                    <a:p>
                      <a:endParaRPr lang="en-US"/>
                    </a:p>
                  </a:txBody>
                  <a:tcPr/>
                </a:tc>
                <a:tc>
                  <a:txBody>
                    <a:bodyPr/>
                    <a:lstStyle/>
                    <a:p>
                      <a:r>
                        <a:rPr lang="en-US" sz="1100" dirty="0">
                          <a:ln>
                            <a:solidFill>
                              <a:schemeClr val="bg1"/>
                            </a:solidFill>
                          </a:ln>
                          <a:solidFill>
                            <a:schemeClr val="bg1"/>
                          </a:solidFill>
                        </a:rPr>
                        <a:t>14</a:t>
                      </a:r>
                    </a:p>
                  </a:txBody>
                  <a:tcPr/>
                </a:tc>
                <a:extLst>
                  <a:ext uri="{0D108BD9-81ED-4DB2-BD59-A6C34878D82A}">
                    <a16:rowId xmlns:a16="http://schemas.microsoft.com/office/drawing/2014/main" val="386349445"/>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7.</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Long-term absence rate</a:t>
                      </a:r>
                    </a:p>
                  </a:txBody>
                  <a:tcPr>
                    <a:lnB>
                      <a:noFill/>
                    </a:lnB>
                  </a:tcPr>
                </a:tc>
                <a:tc hMerge="1">
                  <a:txBody>
                    <a:bodyPr/>
                    <a:lstStyle/>
                    <a:p>
                      <a:endParaRPr lang="en-US"/>
                    </a:p>
                  </a:txBody>
                  <a:tcPr/>
                </a:tc>
                <a:tc>
                  <a:txBody>
                    <a:bodyPr/>
                    <a:lstStyle/>
                    <a:p>
                      <a:r>
                        <a:rPr lang="en-US" sz="1100" dirty="0">
                          <a:ln>
                            <a:solidFill>
                              <a:schemeClr val="bg1"/>
                            </a:solidFill>
                          </a:ln>
                          <a:solidFill>
                            <a:schemeClr val="bg1"/>
                          </a:solidFill>
                        </a:rPr>
                        <a:t>17</a:t>
                      </a:r>
                    </a:p>
                  </a:txBody>
                  <a:tcPr/>
                </a:tc>
                <a:extLst>
                  <a:ext uri="{0D108BD9-81ED-4DB2-BD59-A6C34878D82A}">
                    <a16:rowId xmlns:a16="http://schemas.microsoft.com/office/drawing/2014/main" val="4181583821"/>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7.1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bg1"/>
                          </a:solidFill>
                          <a:effectLst/>
                          <a:latin typeface="Calibri" panose="020F0502020204030204" pitchFamily="34" charset="0"/>
                          <a:ea typeface="+mn-ea"/>
                          <a:cs typeface="Calibri" panose="020F0502020204030204" pitchFamily="34" charset="0"/>
                        </a:rPr>
                        <a:t>Long-term absence rate by </a:t>
                      </a:r>
                      <a:r>
                        <a:rPr lang="en-GB" sz="1200" kern="1200" dirty="0" err="1">
                          <a:solidFill>
                            <a:schemeClr val="bg1"/>
                          </a:solidFill>
                          <a:effectLst/>
                          <a:latin typeface="Calibri" panose="020F0502020204030204" pitchFamily="34" charset="0"/>
                          <a:ea typeface="+mn-ea"/>
                          <a:cs typeface="Calibri" panose="020F0502020204030204" pitchFamily="34" charset="0"/>
                        </a:rPr>
                        <a:t>AfC</a:t>
                      </a:r>
                      <a:r>
                        <a:rPr lang="en-GB" sz="1200" kern="1200" dirty="0">
                          <a:solidFill>
                            <a:schemeClr val="bg1"/>
                          </a:solidFill>
                          <a:effectLst/>
                          <a:latin typeface="Calibri" panose="020F0502020204030204" pitchFamily="34" charset="0"/>
                          <a:ea typeface="+mn-ea"/>
                          <a:cs typeface="Calibri" panose="020F0502020204030204" pitchFamily="34" charset="0"/>
                        </a:rPr>
                        <a:t> band</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17</a:t>
                      </a:r>
                    </a:p>
                  </a:txBody>
                  <a:tcPr>
                    <a:lnL>
                      <a:noFill/>
                    </a:lnL>
                  </a:tcPr>
                </a:tc>
                <a:extLst>
                  <a:ext uri="{0D108BD9-81ED-4DB2-BD59-A6C34878D82A}">
                    <a16:rowId xmlns:a16="http://schemas.microsoft.com/office/drawing/2014/main" val="302650981"/>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7.2</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bg1"/>
                          </a:solidFill>
                          <a:effectLst/>
                          <a:latin typeface="Calibri" panose="020F0502020204030204" pitchFamily="34" charset="0"/>
                          <a:ea typeface="+mn-ea"/>
                          <a:cs typeface="Calibri" panose="020F0502020204030204" pitchFamily="34" charset="0"/>
                        </a:rPr>
                        <a:t>Long-term absence rate by year</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19</a:t>
                      </a:r>
                    </a:p>
                  </a:txBody>
                  <a:tcPr>
                    <a:lnL>
                      <a:noFill/>
                    </a:lnL>
                  </a:tcPr>
                </a:tc>
                <a:extLst>
                  <a:ext uri="{0D108BD9-81ED-4DB2-BD59-A6C34878D82A}">
                    <a16:rowId xmlns:a16="http://schemas.microsoft.com/office/drawing/2014/main" val="996899786"/>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7.3</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bg1"/>
                          </a:solidFill>
                          <a:effectLst/>
                          <a:latin typeface="Calibri" panose="020F0502020204030204" pitchFamily="34" charset="0"/>
                          <a:ea typeface="+mn-ea"/>
                          <a:cs typeface="Calibri" panose="020F0502020204030204" pitchFamily="34" charset="0"/>
                        </a:rPr>
                        <a:t>Long-term absence rate by sector</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20</a:t>
                      </a:r>
                    </a:p>
                  </a:txBody>
                  <a:tcPr>
                    <a:lnL>
                      <a:noFill/>
                    </a:lnL>
                  </a:tcPr>
                </a:tc>
                <a:extLst>
                  <a:ext uri="{0D108BD9-81ED-4DB2-BD59-A6C34878D82A}">
                    <a16:rowId xmlns:a16="http://schemas.microsoft.com/office/drawing/2014/main" val="2956987420"/>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8.</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Age by </a:t>
                      </a:r>
                      <a:r>
                        <a:rPr lang="en-GB" sz="1200" dirty="0" err="1">
                          <a:solidFill>
                            <a:schemeClr val="bg1"/>
                          </a:solidFill>
                          <a:effectLst/>
                          <a:latin typeface="Calibri" panose="020F0502020204030204" pitchFamily="34" charset="0"/>
                          <a:cs typeface="Calibri" panose="020F0502020204030204" pitchFamily="34" charset="0"/>
                        </a:rPr>
                        <a:t>AfC</a:t>
                      </a:r>
                      <a:r>
                        <a:rPr lang="en-GB" sz="1200" dirty="0">
                          <a:solidFill>
                            <a:schemeClr val="bg1"/>
                          </a:solidFill>
                          <a:effectLst/>
                          <a:latin typeface="Calibri" panose="020F0502020204030204" pitchFamily="34" charset="0"/>
                          <a:cs typeface="Calibri" panose="020F0502020204030204" pitchFamily="34" charset="0"/>
                        </a:rPr>
                        <a:t> band and sector</a:t>
                      </a:r>
                    </a:p>
                  </a:txBody>
                  <a:tcPr>
                    <a:lnT>
                      <a:noFill/>
                    </a:lnT>
                  </a:tcPr>
                </a:tc>
                <a:tc hMerge="1">
                  <a:txBody>
                    <a:bodyPr/>
                    <a:lstStyle/>
                    <a:p>
                      <a:endParaRPr lang="en-US"/>
                    </a:p>
                  </a:txBody>
                  <a:tcPr/>
                </a:tc>
                <a:tc>
                  <a:txBody>
                    <a:bodyPr/>
                    <a:lstStyle/>
                    <a:p>
                      <a:r>
                        <a:rPr lang="en-US" sz="1100" dirty="0">
                          <a:ln>
                            <a:solidFill>
                              <a:schemeClr val="bg1"/>
                            </a:solidFill>
                          </a:ln>
                          <a:solidFill>
                            <a:schemeClr val="bg1"/>
                          </a:solidFill>
                        </a:rPr>
                        <a:t>21</a:t>
                      </a:r>
                    </a:p>
                  </a:txBody>
                  <a:tcPr/>
                </a:tc>
                <a:extLst>
                  <a:ext uri="{0D108BD9-81ED-4DB2-BD59-A6C34878D82A}">
                    <a16:rowId xmlns:a16="http://schemas.microsoft.com/office/drawing/2014/main" val="2235048736"/>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9.</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Leavers</a:t>
                      </a:r>
                    </a:p>
                  </a:txBody>
                  <a:tcPr>
                    <a:lnB>
                      <a:noFill/>
                    </a:lnB>
                  </a:tcPr>
                </a:tc>
                <a:tc hMerge="1">
                  <a:txBody>
                    <a:bodyPr/>
                    <a:lstStyle/>
                    <a:p>
                      <a:endParaRPr lang="en-US"/>
                    </a:p>
                  </a:txBody>
                  <a:tcPr/>
                </a:tc>
                <a:tc>
                  <a:txBody>
                    <a:bodyPr/>
                    <a:lstStyle/>
                    <a:p>
                      <a:r>
                        <a:rPr lang="en-US" sz="1100" dirty="0">
                          <a:ln>
                            <a:solidFill>
                              <a:schemeClr val="bg1"/>
                            </a:solidFill>
                          </a:ln>
                          <a:solidFill>
                            <a:schemeClr val="bg1"/>
                          </a:solidFill>
                        </a:rPr>
                        <a:t>22</a:t>
                      </a:r>
                    </a:p>
                  </a:txBody>
                  <a:tcPr/>
                </a:tc>
                <a:extLst>
                  <a:ext uri="{0D108BD9-81ED-4DB2-BD59-A6C34878D82A}">
                    <a16:rowId xmlns:a16="http://schemas.microsoft.com/office/drawing/2014/main" val="1280823366"/>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effectLst/>
                          <a:latin typeface="Calibri" panose="020F0502020204030204" pitchFamily="34" charset="0"/>
                          <a:cs typeface="Calibri" panose="020F0502020204030204" pitchFamily="34" charset="0"/>
                        </a:rPr>
                        <a:t>9.1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bg1"/>
                          </a:solidFill>
                          <a:effectLst/>
                          <a:latin typeface="Calibri" panose="020F0502020204030204" pitchFamily="34" charset="0"/>
                          <a:ea typeface="+mn-ea"/>
                          <a:cs typeface="Calibri" panose="020F0502020204030204" pitchFamily="34" charset="0"/>
                        </a:rPr>
                        <a:t>Turnover</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22</a:t>
                      </a:r>
                    </a:p>
                  </a:txBody>
                  <a:tcPr>
                    <a:lnL>
                      <a:noFill/>
                    </a:lnL>
                  </a:tcPr>
                </a:tc>
                <a:extLst>
                  <a:ext uri="{0D108BD9-81ED-4DB2-BD59-A6C34878D82A}">
                    <a16:rowId xmlns:a16="http://schemas.microsoft.com/office/drawing/2014/main" val="4083541698"/>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effectLst/>
                          <a:latin typeface="Calibri" panose="020F0502020204030204" pitchFamily="34" charset="0"/>
                          <a:cs typeface="Calibri" panose="020F0502020204030204" pitchFamily="34" charset="0"/>
                        </a:rPr>
                        <a:t>9.2</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bg1"/>
                          </a:solidFill>
                          <a:effectLst/>
                          <a:latin typeface="Calibri" panose="020F0502020204030204" pitchFamily="34" charset="0"/>
                          <a:ea typeface="+mn-ea"/>
                          <a:cs typeface="Calibri" panose="020F0502020204030204" pitchFamily="34" charset="0"/>
                        </a:rPr>
                        <a:t>Reasons for leaving</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23</a:t>
                      </a:r>
                    </a:p>
                  </a:txBody>
                  <a:tcPr>
                    <a:lnL>
                      <a:noFill/>
                    </a:lnL>
                  </a:tcPr>
                </a:tc>
                <a:extLst>
                  <a:ext uri="{0D108BD9-81ED-4DB2-BD59-A6C34878D82A}">
                    <a16:rowId xmlns:a16="http://schemas.microsoft.com/office/drawing/2014/main" val="101960776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10.</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International recruitment</a:t>
                      </a:r>
                    </a:p>
                  </a:txBody>
                  <a:tcPr>
                    <a:lnT>
                      <a:noFill/>
                    </a:lnT>
                  </a:tcPr>
                </a:tc>
                <a:tc hMerge="1">
                  <a:txBody>
                    <a:bodyPr/>
                    <a:lstStyle/>
                    <a:p>
                      <a:endParaRPr lang="en-US"/>
                    </a:p>
                  </a:txBody>
                  <a:tcPr/>
                </a:tc>
                <a:tc>
                  <a:txBody>
                    <a:bodyPr/>
                    <a:lstStyle/>
                    <a:p>
                      <a:r>
                        <a:rPr lang="en-US" sz="1100" dirty="0">
                          <a:ln>
                            <a:solidFill>
                              <a:schemeClr val="bg1"/>
                            </a:solidFill>
                          </a:ln>
                          <a:solidFill>
                            <a:schemeClr val="bg1"/>
                          </a:solidFill>
                        </a:rPr>
                        <a:t>24</a:t>
                      </a:r>
                    </a:p>
                  </a:txBody>
                  <a:tcPr/>
                </a:tc>
                <a:extLst>
                  <a:ext uri="{0D108BD9-81ED-4DB2-BD59-A6C34878D82A}">
                    <a16:rowId xmlns:a16="http://schemas.microsoft.com/office/drawing/2014/main" val="3622147608"/>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11.</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Apprenticeships (NHS in England) </a:t>
                      </a:r>
                    </a:p>
                  </a:txBody>
                  <a:tcPr/>
                </a:tc>
                <a:tc hMerge="1">
                  <a:txBody>
                    <a:bodyPr/>
                    <a:lstStyle/>
                    <a:p>
                      <a:endParaRPr lang="en-US"/>
                    </a:p>
                  </a:txBody>
                  <a:tcPr/>
                </a:tc>
                <a:tc>
                  <a:txBody>
                    <a:bodyPr/>
                    <a:lstStyle/>
                    <a:p>
                      <a:r>
                        <a:rPr lang="en-US" sz="1100" dirty="0">
                          <a:ln>
                            <a:solidFill>
                              <a:schemeClr val="bg1"/>
                            </a:solidFill>
                          </a:ln>
                          <a:solidFill>
                            <a:schemeClr val="bg1"/>
                          </a:solidFill>
                        </a:rPr>
                        <a:t>25</a:t>
                      </a:r>
                    </a:p>
                  </a:txBody>
                  <a:tcPr/>
                </a:tc>
                <a:extLst>
                  <a:ext uri="{0D108BD9-81ED-4DB2-BD59-A6C34878D82A}">
                    <a16:rowId xmlns:a16="http://schemas.microsoft.com/office/drawing/2014/main" val="2211506849"/>
                  </a:ext>
                </a:extLst>
              </a:tr>
            </a:tbl>
          </a:graphicData>
        </a:graphic>
      </p:graphicFrame>
    </p:spTree>
    <p:extLst>
      <p:ext uri="{BB962C8B-B14F-4D97-AF65-F5344CB8AC3E}">
        <p14:creationId xmlns:p14="http://schemas.microsoft.com/office/powerpoint/2010/main" val="66156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20</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Long-term absence rate by sector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37173" y="2742421"/>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Number of postholders on long-term absence as </a:t>
            </a:r>
          </a:p>
          <a:p>
            <a:pPr algn="ctr"/>
            <a:r>
              <a:rPr lang="en-GB" sz="1000" dirty="0">
                <a:effectLst/>
                <a:latin typeface="Calibri" panose="020F0502020204030204" pitchFamily="34" charset="0"/>
                <a:cs typeface="Calibri" panose="020F0502020204030204" pitchFamily="34" charset="0"/>
              </a:rPr>
              <a:t>a percentage of establishment headcount</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1291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7.3</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Long-term absence rate by sector</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004291"/>
            <a:ext cx="1865243" cy="4488584"/>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NHS respondents to the 2022 census reported a higher long-term absence rate (6.1%) than non-NHS respondents (5.7%), mainly due to differences in the long-term sickness absence rate (2.9% versus 2.6%) and parental leave absence rate (2.8% versus 2.7%). These NHS and non-NHS sector differences are shown in Figure 13.</a:t>
            </a:r>
          </a:p>
          <a:p>
            <a:endParaRPr lang="en-GB" sz="900" dirty="0">
              <a:effectLst/>
              <a:latin typeface="Calibri" panose="020F0502020204030204" pitchFamily="34" charset="0"/>
              <a:cs typeface="Calibri" panose="020F0502020204030204" pitchFamily="34" charset="0"/>
            </a:endParaRPr>
          </a:p>
          <a:p>
            <a:r>
              <a:rPr lang="en-GB" sz="900" i="1" dirty="0">
                <a:effectLst/>
                <a:latin typeface="Helvetica Neue" panose="02000503000000020004" pitchFamily="2" charset="0"/>
              </a:rPr>
              <a:t>Figure 13: Long-term absence</a:t>
            </a:r>
            <a:br>
              <a:rPr lang="en-GB" sz="900" i="1" dirty="0">
                <a:effectLst/>
                <a:latin typeface="Helvetica Neue" panose="02000503000000020004" pitchFamily="2" charset="0"/>
              </a:rPr>
            </a:br>
            <a:r>
              <a:rPr lang="en-GB" sz="900" i="1" dirty="0">
                <a:effectLst/>
                <a:latin typeface="Helvetica Neue" panose="02000503000000020004" pitchFamily="2" charset="0"/>
              </a:rPr>
              <a:t>rate by</a:t>
            </a:r>
            <a:r>
              <a:rPr lang="en-GB" sz="900" i="1" dirty="0">
                <a:latin typeface="Helvetica Neue" panose="02000503000000020004" pitchFamily="2" charset="0"/>
              </a:rPr>
              <a:t> </a:t>
            </a:r>
            <a:r>
              <a:rPr lang="en-GB" sz="900" i="1" dirty="0">
                <a:effectLst/>
                <a:latin typeface="Helvetica Neue" panose="02000503000000020004" pitchFamily="2" charset="0"/>
              </a:rPr>
              <a:t>sector</a:t>
            </a:r>
            <a:r>
              <a:rPr lang="en-GB" sz="900" i="1" dirty="0">
                <a:latin typeface="Helvetica Neue" panose="02000503000000020004" pitchFamily="2" charset="0"/>
              </a:rPr>
              <a:t> </a:t>
            </a:r>
            <a:r>
              <a:rPr lang="en-GB" sz="900" i="1" dirty="0">
                <a:effectLst/>
                <a:latin typeface="Helvetica Neue" panose="02000503000000020004" pitchFamily="2" charset="0"/>
              </a:rPr>
              <a:t>(n=44)</a:t>
            </a:r>
            <a:endParaRPr lang="en-GB" sz="9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9" name="Title Placeholder 1">
            <a:extLst>
              <a:ext uri="{FF2B5EF4-FFF2-40B4-BE49-F238E27FC236}">
                <a16:creationId xmlns:a16="http://schemas.microsoft.com/office/drawing/2014/main" id="{652CD406-E61C-C3F6-B6F9-6BFAAA5AD372}"/>
              </a:ext>
            </a:extLst>
          </p:cNvPr>
          <p:cNvSpPr txBox="1">
            <a:spLocks/>
          </p:cNvSpPr>
          <p:nvPr/>
        </p:nvSpPr>
        <p:spPr>
          <a:xfrm>
            <a:off x="0" y="570512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13</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4" name="Picture 3">
            <a:extLst>
              <a:ext uri="{FF2B5EF4-FFF2-40B4-BE49-F238E27FC236}">
                <a16:creationId xmlns:a16="http://schemas.microsoft.com/office/drawing/2014/main" id="{6F4B1B63-D5CD-00F4-865A-1FD97F32D189}"/>
              </a:ext>
            </a:extLst>
          </p:cNvPr>
          <p:cNvPicPr>
            <a:picLocks noChangeAspect="1"/>
          </p:cNvPicPr>
          <p:nvPr/>
        </p:nvPicPr>
        <p:blipFill rotWithShape="1">
          <a:blip r:embed="rId2"/>
          <a:srcRect l="11955" t="15986" r="33851" b="12845"/>
          <a:stretch/>
        </p:blipFill>
        <p:spPr>
          <a:xfrm>
            <a:off x="2169699" y="916399"/>
            <a:ext cx="5202158" cy="4827513"/>
          </a:xfrm>
          <a:prstGeom prst="rect">
            <a:avLst/>
          </a:prstGeom>
        </p:spPr>
      </p:pic>
      <p:pic>
        <p:nvPicPr>
          <p:cNvPr id="13" name="Picture 12" descr="A group of blue and purple buttons&#10;&#10;Description automatically generated">
            <a:extLst>
              <a:ext uri="{FF2B5EF4-FFF2-40B4-BE49-F238E27FC236}">
                <a16:creationId xmlns:a16="http://schemas.microsoft.com/office/drawing/2014/main" id="{C0925E63-5542-69AB-C816-C478CB3EAFD2}"/>
              </a:ext>
            </a:extLst>
          </p:cNvPr>
          <p:cNvPicPr>
            <a:picLocks noChangeAspect="1"/>
          </p:cNvPicPr>
          <p:nvPr/>
        </p:nvPicPr>
        <p:blipFill>
          <a:blip r:embed="rId3"/>
          <a:stretch>
            <a:fillRect/>
          </a:stretch>
        </p:blipFill>
        <p:spPr>
          <a:xfrm>
            <a:off x="7711503" y="4786263"/>
            <a:ext cx="1445992" cy="584776"/>
          </a:xfrm>
          <a:prstGeom prst="rect">
            <a:avLst/>
          </a:prstGeom>
        </p:spPr>
      </p:pic>
    </p:spTree>
    <p:extLst>
      <p:ext uri="{BB962C8B-B14F-4D97-AF65-F5344CB8AC3E}">
        <p14:creationId xmlns:p14="http://schemas.microsoft.com/office/powerpoint/2010/main" val="2879649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21</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Postholder aged 60 years or above by </a:t>
            </a:r>
            <a:r>
              <a:rPr lang="en-GB" sz="1400" b="1" dirty="0" err="1">
                <a:solidFill>
                  <a:schemeClr val="bg1"/>
                </a:solidFill>
                <a:effectLst/>
                <a:latin typeface="Calibri" panose="020F0502020204030204" pitchFamily="34" charset="0"/>
                <a:cs typeface="Calibri" panose="020F0502020204030204" pitchFamily="34" charset="0"/>
              </a:rPr>
              <a:t>AfC</a:t>
            </a:r>
            <a:r>
              <a:rPr lang="en-GB" sz="1400" b="1" dirty="0">
                <a:solidFill>
                  <a:schemeClr val="bg1"/>
                </a:solidFill>
                <a:effectLst/>
                <a:latin typeface="Calibri" panose="020F0502020204030204" pitchFamily="34" charset="0"/>
                <a:cs typeface="Calibri" panose="020F0502020204030204" pitchFamily="34" charset="0"/>
              </a:rPr>
              <a:t> band and sector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37173" y="2742421"/>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Agenda for Change band</a:t>
            </a:r>
          </a:p>
          <a:p>
            <a:pPr algn="ctr"/>
            <a:endParaRPr lang="en-GB" sz="1000" dirty="0">
              <a:effectLst/>
              <a:latin typeface="Calibri" panose="020F0502020204030204" pitchFamily="34" charset="0"/>
              <a:cs typeface="Calibri" panose="020F0502020204030204" pitchFamily="34" charset="0"/>
            </a:endParaRP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10326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8</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Age by </a:t>
            </a:r>
            <a:r>
              <a:rPr lang="en-GB" sz="2000" dirty="0" err="1">
                <a:effectLst/>
                <a:latin typeface="Calibri" panose="020F0502020204030204" pitchFamily="34" charset="0"/>
                <a:cs typeface="Calibri" panose="020F0502020204030204" pitchFamily="34" charset="0"/>
              </a:rPr>
              <a:t>AfC</a:t>
            </a:r>
            <a:r>
              <a:rPr lang="en-GB" sz="2000" dirty="0">
                <a:effectLst/>
                <a:latin typeface="Calibri" panose="020F0502020204030204" pitchFamily="34" charset="0"/>
                <a:cs typeface="Calibri" panose="020F0502020204030204" pitchFamily="34" charset="0"/>
              </a:rPr>
              <a:t> band and sector</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56784"/>
            <a:ext cx="1865243" cy="4836091"/>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to give the number of their diagnostic radiography workforce posts held by someone aged 60 years or above at the time of the census in November 2022. Respondents told us that the overall percentage of their workforce aged 60 and over is 4.7%. Among NHS providers the percentage is 4.9% and for non-NHS providers it is 4.3%. This is shown in Figure 14.</a:t>
            </a:r>
          </a:p>
          <a:p>
            <a:endParaRPr lang="en-GB" sz="900" dirty="0">
              <a:effectLst/>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Figure14: Postholders aged 60</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years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or</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above by </a:t>
            </a:r>
            <a:r>
              <a:rPr lang="en-GB" sz="900" i="1" dirty="0" err="1">
                <a:effectLst/>
                <a:latin typeface="Calibri" panose="020F0502020204030204" pitchFamily="34" charset="0"/>
                <a:cs typeface="Calibri" panose="020F0502020204030204" pitchFamily="34" charset="0"/>
              </a:rPr>
              <a:t>AfC</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sector</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(n=43)</a:t>
            </a:r>
            <a:br>
              <a:rPr lang="en-GB" sz="1200" i="1" dirty="0">
                <a:effectLst/>
                <a:latin typeface="Helvetica Neue" panose="02000503000000020004" pitchFamily="2" charset="0"/>
              </a:rPr>
            </a:br>
            <a:endParaRPr lang="en-GB" sz="12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9" name="Title Placeholder 1">
            <a:extLst>
              <a:ext uri="{FF2B5EF4-FFF2-40B4-BE49-F238E27FC236}">
                <a16:creationId xmlns:a16="http://schemas.microsoft.com/office/drawing/2014/main" id="{652CD406-E61C-C3F6-B6F9-6BFAAA5AD372}"/>
              </a:ext>
            </a:extLst>
          </p:cNvPr>
          <p:cNvSpPr txBox="1">
            <a:spLocks/>
          </p:cNvSpPr>
          <p:nvPr/>
        </p:nvSpPr>
        <p:spPr>
          <a:xfrm>
            <a:off x="0" y="570512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dirty="0">
                <a:effectLst/>
                <a:latin typeface="Calibri" panose="020F0502020204030204" pitchFamily="34" charset="0"/>
                <a:cs typeface="Calibri" panose="020F0502020204030204" pitchFamily="34" charset="0"/>
              </a:rPr>
              <a:t>Postholders as a percentage of establishment headcount</a:t>
            </a:r>
          </a:p>
          <a:p>
            <a:pPr algn="ctr">
              <a:lnSpc>
                <a:spcPct val="170000"/>
              </a:lnSpc>
            </a:pPr>
            <a:r>
              <a:rPr lang="en-GB" sz="4000" i="1" dirty="0">
                <a:effectLst/>
                <a:latin typeface="Calibri" panose="020F0502020204030204" pitchFamily="34" charset="0"/>
                <a:cs typeface="Calibri" panose="020F0502020204030204" pitchFamily="34" charset="0"/>
              </a:rPr>
              <a:t>Figure 14</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a:extLst>
              <a:ext uri="{FF2B5EF4-FFF2-40B4-BE49-F238E27FC236}">
                <a16:creationId xmlns:a16="http://schemas.microsoft.com/office/drawing/2014/main" id="{CCAB8824-0E69-8A89-C844-09B7094D6F61}"/>
              </a:ext>
            </a:extLst>
          </p:cNvPr>
          <p:cNvPicPr>
            <a:picLocks noChangeAspect="1"/>
          </p:cNvPicPr>
          <p:nvPr/>
        </p:nvPicPr>
        <p:blipFill rotWithShape="1">
          <a:blip r:embed="rId2"/>
          <a:srcRect l="23034" t="12859" r="42537" b="14502"/>
          <a:stretch/>
        </p:blipFill>
        <p:spPr>
          <a:xfrm>
            <a:off x="3231662" y="933977"/>
            <a:ext cx="3108571" cy="4634582"/>
          </a:xfrm>
          <a:prstGeom prst="rect">
            <a:avLst/>
          </a:prstGeom>
        </p:spPr>
      </p:pic>
      <p:pic>
        <p:nvPicPr>
          <p:cNvPr id="14" name="Picture 13" descr="A close-up of a logo&#10;&#10;Description automatically generated">
            <a:extLst>
              <a:ext uri="{FF2B5EF4-FFF2-40B4-BE49-F238E27FC236}">
                <a16:creationId xmlns:a16="http://schemas.microsoft.com/office/drawing/2014/main" id="{DCB284F2-966E-784E-2BB9-ED9D2C8DC7B4}"/>
              </a:ext>
            </a:extLst>
          </p:cNvPr>
          <p:cNvPicPr>
            <a:picLocks noChangeAspect="1"/>
          </p:cNvPicPr>
          <p:nvPr/>
        </p:nvPicPr>
        <p:blipFill>
          <a:blip r:embed="rId3"/>
          <a:stretch>
            <a:fillRect/>
          </a:stretch>
        </p:blipFill>
        <p:spPr>
          <a:xfrm>
            <a:off x="6350743" y="5289063"/>
            <a:ext cx="1494508" cy="210833"/>
          </a:xfrm>
          <a:prstGeom prst="rect">
            <a:avLst/>
          </a:prstGeom>
        </p:spPr>
      </p:pic>
    </p:spTree>
    <p:extLst>
      <p:ext uri="{BB962C8B-B14F-4D97-AF65-F5344CB8AC3E}">
        <p14:creationId xmlns:p14="http://schemas.microsoft.com/office/powerpoint/2010/main" val="2285172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22</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Diagnostic radiography workforce turnover (NHS and non-NHS)</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37173" y="2742421"/>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Agenda for Change band</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2958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9</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Leavers</a:t>
            </a:r>
          </a:p>
          <a:p>
            <a:br>
              <a:rPr lang="en-GB" sz="2000" dirty="0">
                <a:effectLst/>
                <a:latin typeface="Calibri" panose="020F0502020204030204" pitchFamily="34" charset="0"/>
                <a:cs typeface="Calibri" panose="020F0502020204030204" pitchFamily="34" charset="0"/>
              </a:rPr>
            </a:br>
            <a:r>
              <a:rPr lang="en-GB" sz="2000" b="1" dirty="0">
                <a:effectLst/>
                <a:latin typeface="Calibri" panose="020F0502020204030204" pitchFamily="34" charset="0"/>
                <a:cs typeface="Calibri" panose="020F0502020204030204" pitchFamily="34" charset="0"/>
              </a:rPr>
              <a:t>9.1</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Turnover</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355925"/>
            <a:ext cx="1865243" cy="4784852"/>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for the number of diagnostic radiography workforce posts where the postholder had left since the previous census date (1 November 2021). We used these responses to calculate percentage turnover. This is defined as follows:</a:t>
            </a:r>
          </a:p>
          <a:p>
            <a:pPr algn="ctr"/>
            <a:br>
              <a:rPr lang="en-GB" sz="900"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Turnover = 100</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x</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Number</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of</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leavers in previous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12-month</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period (headcount)</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Establishment headcount</a:t>
            </a:r>
            <a:endParaRPr lang="en-GB" sz="900" dirty="0">
              <a:effectLst/>
              <a:latin typeface="Calibri" panose="020F0502020204030204" pitchFamily="34" charset="0"/>
              <a:cs typeface="Calibri" panose="020F0502020204030204" pitchFamily="34" charset="0"/>
            </a:endParaRPr>
          </a:p>
          <a:p>
            <a:br>
              <a:rPr lang="en-GB" sz="900" dirty="0">
                <a:effectLst/>
                <a:latin typeface="Calibri" panose="020F0502020204030204" pitchFamily="34" charset="0"/>
                <a:cs typeface="Calibri" panose="020F0502020204030204" pitchFamily="34" charset="0"/>
              </a:rPr>
            </a:br>
            <a:r>
              <a:rPr lang="en-GB" sz="900" dirty="0">
                <a:effectLst/>
                <a:latin typeface="Calibri" panose="020F0502020204030204" pitchFamily="34" charset="0"/>
                <a:cs typeface="Calibri" panose="020F0502020204030204" pitchFamily="34" charset="0"/>
              </a:rPr>
              <a:t>The average turnover among the 25 NHS and non-NHS  providers who responded to this question is 10.2%. Figure 15 breaks this down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and leaver type; the highest turnover rates are seen at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bands 2 and 5.</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15: Diagnostic radiography workforce turnover by</a:t>
            </a:r>
            <a:r>
              <a:rPr lang="en-GB" sz="900" i="1" dirty="0">
                <a:latin typeface="Calibri" panose="020F0502020204030204" pitchFamily="34" charset="0"/>
                <a:cs typeface="Calibri" panose="020F0502020204030204" pitchFamily="34" charset="0"/>
              </a:rPr>
              <a:t> </a:t>
            </a:r>
            <a:r>
              <a:rPr lang="en-GB" sz="900" i="1" dirty="0" err="1">
                <a:effectLst/>
                <a:latin typeface="Calibri" panose="020F0502020204030204" pitchFamily="34" charset="0"/>
                <a:cs typeface="Calibri" panose="020F0502020204030204" pitchFamily="34" charset="0"/>
              </a:rPr>
              <a:t>AfC</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(n=25)</a:t>
            </a:r>
            <a:br>
              <a:rPr lang="en-GB" sz="900" i="1" dirty="0">
                <a:effectLst/>
                <a:latin typeface="Helvetica Neue" panose="02000503000000020004" pitchFamily="2" charset="0"/>
              </a:rPr>
            </a:br>
            <a:endParaRPr lang="en-GB" sz="900" dirty="0">
              <a:effectLst/>
              <a:latin typeface="Helvetica Neue Roman" panose="02000503000000020004" pitchFamily="2" charset="0"/>
            </a:endParaRPr>
          </a:p>
          <a:p>
            <a:endParaRPr lang="en-GB" sz="1000"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GB" sz="1000" i="1"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0" y="570512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Postholders leaving in year as a percentage of establishment headcount</a:t>
            </a:r>
          </a:p>
          <a:p>
            <a:pPr algn="ctr">
              <a:lnSpc>
                <a:spcPct val="170000"/>
              </a:lnSpc>
            </a:pPr>
            <a:r>
              <a:rPr lang="en-GB" sz="4000" i="1" dirty="0">
                <a:effectLst/>
                <a:latin typeface="Calibri" panose="020F0502020204030204" pitchFamily="34" charset="0"/>
                <a:cs typeface="Calibri" panose="020F0502020204030204" pitchFamily="34" charset="0"/>
              </a:rPr>
              <a:t>Figure 15</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10" name="Picture 9">
            <a:extLst>
              <a:ext uri="{FF2B5EF4-FFF2-40B4-BE49-F238E27FC236}">
                <a16:creationId xmlns:a16="http://schemas.microsoft.com/office/drawing/2014/main" id="{C3545775-184F-8FA8-BDDB-0D0AA4A2CFE7}"/>
              </a:ext>
            </a:extLst>
          </p:cNvPr>
          <p:cNvPicPr>
            <a:picLocks noChangeAspect="1"/>
          </p:cNvPicPr>
          <p:nvPr/>
        </p:nvPicPr>
        <p:blipFill rotWithShape="1">
          <a:blip r:embed="rId2"/>
          <a:srcRect l="7608" t="17810" r="28866" b="19997"/>
          <a:stretch/>
        </p:blipFill>
        <p:spPr>
          <a:xfrm>
            <a:off x="1502284" y="1015639"/>
            <a:ext cx="6536988" cy="4522444"/>
          </a:xfrm>
          <a:prstGeom prst="rect">
            <a:avLst/>
          </a:prstGeom>
        </p:spPr>
      </p:pic>
      <p:pic>
        <p:nvPicPr>
          <p:cNvPr id="14" name="Picture 13" descr="A close-up of a sign&#10;&#10;Description automatically generated">
            <a:extLst>
              <a:ext uri="{FF2B5EF4-FFF2-40B4-BE49-F238E27FC236}">
                <a16:creationId xmlns:a16="http://schemas.microsoft.com/office/drawing/2014/main" id="{78F1B1CC-F9B8-BC69-7B9F-540802B78D2D}"/>
              </a:ext>
            </a:extLst>
          </p:cNvPr>
          <p:cNvPicPr>
            <a:picLocks noChangeAspect="1"/>
          </p:cNvPicPr>
          <p:nvPr/>
        </p:nvPicPr>
        <p:blipFill>
          <a:blip r:embed="rId3"/>
          <a:stretch>
            <a:fillRect/>
          </a:stretch>
        </p:blipFill>
        <p:spPr>
          <a:xfrm>
            <a:off x="8101187" y="5003221"/>
            <a:ext cx="1303404" cy="338361"/>
          </a:xfrm>
          <a:prstGeom prst="rect">
            <a:avLst/>
          </a:prstGeom>
        </p:spPr>
      </p:pic>
    </p:spTree>
    <p:extLst>
      <p:ext uri="{BB962C8B-B14F-4D97-AF65-F5344CB8AC3E}">
        <p14:creationId xmlns:p14="http://schemas.microsoft.com/office/powerpoint/2010/main" val="433295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23</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Reasons for leaving by year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37173" y="2742421"/>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Percentage of respondents giving reason</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9.2</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Reasons for leaving</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704975"/>
            <a:ext cx="1865243" cy="5435802"/>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gave career development within another NHS imaging department and retirement as the main reasons why postholders had left their organisations. The percentage of postholders leaving their positions for higher salary opportunities elsewhere has notably increased, rising from 19% in 2019 to 43% in 2022. The range of reasons given is illustrated in Figure 16.</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16: Reasons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for</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postholders</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leaving respondents’ organisations</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by census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year</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(n=44)</a:t>
            </a: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pPr algn="ctr"/>
            <a:br>
              <a:rPr lang="en-GB" sz="900" dirty="0">
                <a:effectLst/>
                <a:latin typeface="Calibri" panose="020F0502020204030204" pitchFamily="34" charset="0"/>
                <a:cs typeface="Calibri" panose="020F0502020204030204" pitchFamily="34" charset="0"/>
              </a:rPr>
            </a:br>
            <a:endParaRPr lang="en-GB" sz="1000"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GB" sz="1000" i="1"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0" y="570512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16</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a:extLst>
              <a:ext uri="{FF2B5EF4-FFF2-40B4-BE49-F238E27FC236}">
                <a16:creationId xmlns:a16="http://schemas.microsoft.com/office/drawing/2014/main" id="{013416CD-9A04-6F51-01A2-1E4AD233D637}"/>
              </a:ext>
            </a:extLst>
          </p:cNvPr>
          <p:cNvPicPr>
            <a:picLocks noChangeAspect="1"/>
          </p:cNvPicPr>
          <p:nvPr/>
        </p:nvPicPr>
        <p:blipFill rotWithShape="1">
          <a:blip r:embed="rId2"/>
          <a:srcRect l="9094" t="15358" r="29281" b="23821"/>
          <a:stretch/>
        </p:blipFill>
        <p:spPr>
          <a:xfrm>
            <a:off x="1418579" y="1029281"/>
            <a:ext cx="6704398" cy="4675845"/>
          </a:xfrm>
          <a:prstGeom prst="rect">
            <a:avLst/>
          </a:prstGeom>
        </p:spPr>
      </p:pic>
      <p:pic>
        <p:nvPicPr>
          <p:cNvPr id="13" name="Picture 12" descr="A group of colorful rectangular objects&#10;&#10;Description automatically generated">
            <a:extLst>
              <a:ext uri="{FF2B5EF4-FFF2-40B4-BE49-F238E27FC236}">
                <a16:creationId xmlns:a16="http://schemas.microsoft.com/office/drawing/2014/main" id="{1860A323-75C0-9E16-998A-F60FEAEB2BB7}"/>
              </a:ext>
            </a:extLst>
          </p:cNvPr>
          <p:cNvPicPr>
            <a:picLocks noChangeAspect="1"/>
          </p:cNvPicPr>
          <p:nvPr/>
        </p:nvPicPr>
        <p:blipFill>
          <a:blip r:embed="rId3"/>
          <a:stretch>
            <a:fillRect/>
          </a:stretch>
        </p:blipFill>
        <p:spPr>
          <a:xfrm>
            <a:off x="8219897" y="4427098"/>
            <a:ext cx="1046427" cy="798493"/>
          </a:xfrm>
          <a:prstGeom prst="rect">
            <a:avLst/>
          </a:prstGeom>
        </p:spPr>
      </p:pic>
    </p:spTree>
    <p:extLst>
      <p:ext uri="{BB962C8B-B14F-4D97-AF65-F5344CB8AC3E}">
        <p14:creationId xmlns:p14="http://schemas.microsoft.com/office/powerpoint/2010/main" val="2200385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24</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International recruitment during previous year </a:t>
            </a:r>
          </a:p>
          <a:p>
            <a:pPr algn="ctr"/>
            <a:r>
              <a:rPr lang="en-GB" sz="1400" b="1" dirty="0">
                <a:solidFill>
                  <a:schemeClr val="bg1"/>
                </a:solidFill>
                <a:effectLst/>
                <a:latin typeface="Calibri" panose="020F0502020204030204" pitchFamily="34" charset="0"/>
                <a:cs typeface="Calibri" panose="020F0502020204030204" pitchFamily="34" charset="0"/>
              </a:rPr>
              <a:t>and planned for coming year (NHS and non-NHS)</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8" y="2900656"/>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Percentage of respondents giving reason</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10</a:t>
            </a:r>
            <a:endParaRPr lang="en-GB" sz="2000" dirty="0">
              <a:effectLst/>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I</a:t>
            </a:r>
            <a:r>
              <a:rPr lang="en-GB" sz="2000" dirty="0">
                <a:effectLst/>
                <a:latin typeface="Calibri" panose="020F0502020204030204" pitchFamily="34" charset="0"/>
                <a:cs typeface="Calibri" panose="020F0502020204030204" pitchFamily="34" charset="0"/>
              </a:rPr>
              <a:t>nternational recruitment</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98171"/>
            <a:ext cx="1865243" cy="5442606"/>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the number of diagnostic radiography workforce posts who have been or planned to recruit internationally. Overall, respondents had recruited 8.1% of their headcount internationally during the past year (to 1 November 2022) and intended to recruit a further 7.5% in the coming year. </a:t>
            </a:r>
          </a:p>
          <a:p>
            <a:br>
              <a:rPr lang="en-GB" sz="900" dirty="0">
                <a:effectLst/>
                <a:latin typeface="Calibri" panose="020F0502020204030204" pitchFamily="34" charset="0"/>
                <a:cs typeface="Calibri" panose="020F0502020204030204" pitchFamily="34" charset="0"/>
              </a:rPr>
            </a:br>
            <a:r>
              <a:rPr lang="en-GB" sz="900" dirty="0">
                <a:effectLst/>
                <a:latin typeface="Calibri" panose="020F0502020204030204" pitchFamily="34" charset="0"/>
                <a:cs typeface="Calibri" panose="020F0502020204030204" pitchFamily="34" charset="0"/>
              </a:rPr>
              <a:t>This international recruitment drive remains largely centred on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bands 5, 6 and 7. By headcount, 14% of band 5 staff had been recruited internationally over the past year and respondents planned to recruit a further 18% internationally throughout the coming year. </a:t>
            </a:r>
          </a:p>
          <a:p>
            <a:br>
              <a:rPr lang="en-GB" sz="900" dirty="0">
                <a:effectLst/>
                <a:latin typeface="Calibri" panose="020F0502020204030204" pitchFamily="34" charset="0"/>
                <a:cs typeface="Calibri" panose="020F0502020204030204" pitchFamily="34" charset="0"/>
              </a:rPr>
            </a:br>
            <a:r>
              <a:rPr lang="en-GB" sz="900" dirty="0">
                <a:effectLst/>
                <a:latin typeface="Calibri" panose="020F0502020204030204" pitchFamily="34" charset="0"/>
                <a:cs typeface="Calibri" panose="020F0502020204030204" pitchFamily="34" charset="0"/>
              </a:rPr>
              <a:t>This demonstrates an increase in international recruitment figures. Between 2020 and 2021, 4.1% of respondents’ headcount was recruited internationally and a further 4.1% was planned between 2021 and 2022. This is illustrated in Figure 17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among both NHS and non-NHS providers.</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17: International</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recruitment during previous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year and planned for coming year by</a:t>
            </a:r>
            <a:r>
              <a:rPr lang="en-GB" sz="900" i="1" dirty="0">
                <a:latin typeface="Calibri" panose="020F0502020204030204" pitchFamily="34" charset="0"/>
                <a:cs typeface="Calibri" panose="020F0502020204030204" pitchFamily="34" charset="0"/>
              </a:rPr>
              <a:t> </a:t>
            </a:r>
            <a:r>
              <a:rPr lang="en-GB" sz="900" i="1" dirty="0" err="1">
                <a:effectLst/>
                <a:latin typeface="Calibri" panose="020F0502020204030204" pitchFamily="34" charset="0"/>
                <a:cs typeface="Calibri" panose="020F0502020204030204" pitchFamily="34" charset="0"/>
              </a:rPr>
              <a:t>AfC</a:t>
            </a:r>
            <a:r>
              <a:rPr lang="en-GB" sz="900" i="1" dirty="0">
                <a:effectLst/>
                <a:latin typeface="Calibri" panose="020F0502020204030204" pitchFamily="34" charset="0"/>
                <a:cs typeface="Calibri" panose="020F0502020204030204" pitchFamily="34" charset="0"/>
              </a:rPr>
              <a:t> band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(n=42)</a:t>
            </a: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pPr algn="ctr"/>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708985"/>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dirty="0">
                <a:effectLst/>
                <a:latin typeface="Calibri" panose="020F0502020204030204" pitchFamily="34" charset="0"/>
                <a:cs typeface="Calibri" panose="020F0502020204030204" pitchFamily="34" charset="0"/>
              </a:rPr>
              <a:t>Long-term absence as a percentage of headcount in post</a:t>
            </a:r>
          </a:p>
          <a:p>
            <a:pPr algn="ctr">
              <a:lnSpc>
                <a:spcPct val="170000"/>
              </a:lnSpc>
            </a:pPr>
            <a:r>
              <a:rPr lang="en-GB" sz="4000" i="1" dirty="0">
                <a:effectLst/>
                <a:latin typeface="Calibri" panose="020F0502020204030204" pitchFamily="34" charset="0"/>
                <a:cs typeface="Calibri" panose="020F0502020204030204" pitchFamily="34" charset="0"/>
              </a:rPr>
              <a:t>Figure 17</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9" name="Picture 8">
            <a:extLst>
              <a:ext uri="{FF2B5EF4-FFF2-40B4-BE49-F238E27FC236}">
                <a16:creationId xmlns:a16="http://schemas.microsoft.com/office/drawing/2014/main" id="{4EA482F1-AFEC-2948-6F6C-068A7AA5BA96}"/>
              </a:ext>
            </a:extLst>
          </p:cNvPr>
          <p:cNvPicPr>
            <a:picLocks noChangeAspect="1"/>
          </p:cNvPicPr>
          <p:nvPr/>
        </p:nvPicPr>
        <p:blipFill rotWithShape="1">
          <a:blip r:embed="rId2"/>
          <a:srcRect l="9034" t="17175" r="28493" b="25331"/>
          <a:stretch/>
        </p:blipFill>
        <p:spPr>
          <a:xfrm>
            <a:off x="1239519" y="1160463"/>
            <a:ext cx="6681966" cy="4345535"/>
          </a:xfrm>
          <a:prstGeom prst="rect">
            <a:avLst/>
          </a:prstGeom>
        </p:spPr>
      </p:pic>
      <p:pic>
        <p:nvPicPr>
          <p:cNvPr id="14" name="Picture 13" descr="A green background with white text&#10;&#10;Description automatically generated">
            <a:extLst>
              <a:ext uri="{FF2B5EF4-FFF2-40B4-BE49-F238E27FC236}">
                <a16:creationId xmlns:a16="http://schemas.microsoft.com/office/drawing/2014/main" id="{F7B0DB42-8375-8182-78C8-6A2864B66F65}"/>
              </a:ext>
            </a:extLst>
          </p:cNvPr>
          <p:cNvPicPr>
            <a:picLocks noChangeAspect="1"/>
          </p:cNvPicPr>
          <p:nvPr/>
        </p:nvPicPr>
        <p:blipFill>
          <a:blip r:embed="rId3"/>
          <a:stretch>
            <a:fillRect/>
          </a:stretch>
        </p:blipFill>
        <p:spPr>
          <a:xfrm>
            <a:off x="7921485" y="4872401"/>
            <a:ext cx="1446050" cy="486719"/>
          </a:xfrm>
          <a:prstGeom prst="rect">
            <a:avLst/>
          </a:prstGeom>
        </p:spPr>
      </p:pic>
    </p:spTree>
    <p:extLst>
      <p:ext uri="{BB962C8B-B14F-4D97-AF65-F5344CB8AC3E}">
        <p14:creationId xmlns:p14="http://schemas.microsoft.com/office/powerpoint/2010/main" val="3354868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25</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apprenticeship role headcount</a:t>
            </a:r>
          </a:p>
          <a:p>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11</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Apprenticeships  </a:t>
            </a:r>
          </a:p>
          <a:p>
            <a:r>
              <a:rPr lang="en-GB" sz="2000" dirty="0">
                <a:effectLst/>
                <a:latin typeface="Calibri" panose="020F0502020204030204" pitchFamily="34" charset="0"/>
                <a:cs typeface="Calibri" panose="020F0502020204030204" pitchFamily="34" charset="0"/>
              </a:rPr>
              <a:t>(NHS England)</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98171"/>
            <a:ext cx="1865243" cy="5442606"/>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fifteen NHS respondents to this question report that on average 5.5 posts are apprenticeships (by headcount). This is an increase from the previous year’s census data, which reported an average of 2.8 apprenticeship posts (by headcount). As shown in Figure 18, the highest headcounts are in diagnostic radiography integrated degree apprenticeships (2.9) followed by healthcare assistant practitioner apprenticeships (1.4).</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18: Average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number of apprenticeships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per</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NHS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respondent</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in</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England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(n=15)</a:t>
            </a: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pPr algn="ctr"/>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0" y="570512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18</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a:extLst>
              <a:ext uri="{FF2B5EF4-FFF2-40B4-BE49-F238E27FC236}">
                <a16:creationId xmlns:a16="http://schemas.microsoft.com/office/drawing/2014/main" id="{C4013C70-EA63-106A-2613-A67F9895730B}"/>
              </a:ext>
            </a:extLst>
          </p:cNvPr>
          <p:cNvPicPr>
            <a:picLocks noChangeAspect="1"/>
          </p:cNvPicPr>
          <p:nvPr/>
        </p:nvPicPr>
        <p:blipFill rotWithShape="1">
          <a:blip r:embed="rId2"/>
          <a:srcRect l="5304" t="19966" r="28345" b="36799"/>
          <a:stretch/>
        </p:blipFill>
        <p:spPr>
          <a:xfrm>
            <a:off x="351322" y="1301102"/>
            <a:ext cx="8838911" cy="4069937"/>
          </a:xfrm>
          <a:prstGeom prst="rect">
            <a:avLst/>
          </a:prstGeom>
        </p:spPr>
      </p:pic>
    </p:spTree>
    <p:extLst>
      <p:ext uri="{BB962C8B-B14F-4D97-AF65-F5344CB8AC3E}">
        <p14:creationId xmlns:p14="http://schemas.microsoft.com/office/powerpoint/2010/main" val="3311958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84AAFD-FB98-3E92-7E2A-7DD409B814AF}"/>
              </a:ext>
            </a:extLst>
          </p:cNvPr>
          <p:cNvPicPr>
            <a:picLocks noChangeAspect="1"/>
          </p:cNvPicPr>
          <p:nvPr/>
        </p:nvPicPr>
        <p:blipFill rotWithShape="1">
          <a:blip r:embed="rId2"/>
          <a:srcRect b="7484"/>
          <a:stretch/>
        </p:blipFill>
        <p:spPr>
          <a:xfrm>
            <a:off x="-1" y="0"/>
            <a:ext cx="9541547" cy="5883966"/>
          </a:xfrm>
          <a:prstGeom prst="rect">
            <a:avLst/>
          </a:prstGeom>
        </p:spPr>
      </p:pic>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26</a:t>
            </a:fld>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12</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Return </a:t>
            </a:r>
          </a:p>
          <a:p>
            <a:r>
              <a:rPr lang="en-GB" sz="2000" dirty="0">
                <a:effectLst/>
                <a:latin typeface="Calibri" panose="020F0502020204030204" pitchFamily="34" charset="0"/>
                <a:cs typeface="Calibri" panose="020F0502020204030204" pitchFamily="34" charset="0"/>
              </a:rPr>
              <a:t>to practice</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78471"/>
            <a:ext cx="1865243" cy="5435802"/>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Two (12.5%) of the 16 respondents to the census question on return to practice said they had supported a  return to practice in the year up to the November 2022 census date. </a:t>
            </a:r>
          </a:p>
          <a:p>
            <a:endParaRPr lang="en-GB" sz="900" dirty="0">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pPr algn="ctr"/>
            <a:br>
              <a:rPr lang="en-GB" sz="900" dirty="0">
                <a:effectLst/>
                <a:latin typeface="Calibri" panose="020F0502020204030204" pitchFamily="34" charset="0"/>
                <a:cs typeface="Calibri" panose="020F0502020204030204" pitchFamily="34" charset="0"/>
              </a:rPr>
            </a:br>
            <a:endParaRPr lang="en-GB" sz="1000"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GB" sz="1000" i="1"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US" dirty="0"/>
          </a:p>
        </p:txBody>
      </p:sp>
      <p:cxnSp>
        <p:nvCxnSpPr>
          <p:cNvPr id="14" name="Straight Connector 13">
            <a:extLst>
              <a:ext uri="{FF2B5EF4-FFF2-40B4-BE49-F238E27FC236}">
                <a16:creationId xmlns:a16="http://schemas.microsoft.com/office/drawing/2014/main" id="{4FB73D9D-63EB-7832-BFA1-CC3DC2BC3924}"/>
              </a:ext>
            </a:extLst>
          </p:cNvPr>
          <p:cNvCxnSpPr>
            <a:cxnSpLocks/>
          </p:cNvCxnSpPr>
          <p:nvPr/>
        </p:nvCxnSpPr>
        <p:spPr>
          <a:xfrm>
            <a:off x="9541563" y="0"/>
            <a:ext cx="0" cy="6858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67089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27</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Band 5 or higher clinical staff not registered with </a:t>
            </a:r>
          </a:p>
          <a:p>
            <a:pPr algn="ctr"/>
            <a:r>
              <a:rPr lang="en-GB" sz="1400" b="1" dirty="0">
                <a:solidFill>
                  <a:schemeClr val="bg1"/>
                </a:solidFill>
                <a:effectLst/>
                <a:latin typeface="Calibri" panose="020F0502020204030204" pitchFamily="34" charset="0"/>
                <a:cs typeface="Calibri" panose="020F0502020204030204" pitchFamily="34" charset="0"/>
              </a:rPr>
              <a:t>HCPC, NMC, RCT or similar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8" y="2900656"/>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Percentage</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1865243"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13</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Registration status of band 5 or higher clinical staff</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384385"/>
            <a:ext cx="1865243" cy="4756392"/>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Of the 42 respondents to the census question on individuals’ registration status, 11 (12.1%) reported having band 5 or higher clinical staff not registered with the Health and Care Professions Council (HCPC), Nursing and Midwifery Council (NMC), Register of Clinical Technologists (RCT)  or a similar body. Respondents who also answered the headcount question said that 2.2% (by headcount) of band 5 or higher clinical staff are not registered with such bodies. Figure 19 shows this percentage is 0.8% for NHS respondents and 11.1% for non-NHS respondents, although these values are dominated by two large providers.</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19: Band 5</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or higher clinical staff not</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registered with</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HCPC,</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NMC, RCT or</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similar</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body by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sector</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(n=42)</a:t>
            </a: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 </a:t>
            </a: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788497"/>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19</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a:extLst>
              <a:ext uri="{FF2B5EF4-FFF2-40B4-BE49-F238E27FC236}">
                <a16:creationId xmlns:a16="http://schemas.microsoft.com/office/drawing/2014/main" id="{E13AEC99-18D7-D105-8907-F90F5DBD65E0}"/>
              </a:ext>
            </a:extLst>
          </p:cNvPr>
          <p:cNvPicPr>
            <a:picLocks noChangeAspect="1"/>
          </p:cNvPicPr>
          <p:nvPr/>
        </p:nvPicPr>
        <p:blipFill rotWithShape="1">
          <a:blip r:embed="rId2"/>
          <a:srcRect l="13316" t="17503" r="31290" b="19817"/>
          <a:stretch/>
        </p:blipFill>
        <p:spPr>
          <a:xfrm>
            <a:off x="1872179" y="1045824"/>
            <a:ext cx="5931292" cy="4742673"/>
          </a:xfrm>
          <a:prstGeom prst="rect">
            <a:avLst/>
          </a:prstGeom>
        </p:spPr>
      </p:pic>
      <p:pic>
        <p:nvPicPr>
          <p:cNvPr id="16" name="Picture 15" descr="A close-up of a logo&#10;&#10;Description automatically generated">
            <a:extLst>
              <a:ext uri="{FF2B5EF4-FFF2-40B4-BE49-F238E27FC236}">
                <a16:creationId xmlns:a16="http://schemas.microsoft.com/office/drawing/2014/main" id="{37DE979F-1867-563C-17FB-D94F7484D489}"/>
              </a:ext>
            </a:extLst>
          </p:cNvPr>
          <p:cNvPicPr>
            <a:picLocks noChangeAspect="1"/>
          </p:cNvPicPr>
          <p:nvPr/>
        </p:nvPicPr>
        <p:blipFill>
          <a:blip r:embed="rId3"/>
          <a:stretch>
            <a:fillRect/>
          </a:stretch>
        </p:blipFill>
        <p:spPr>
          <a:xfrm>
            <a:off x="7854561" y="4544122"/>
            <a:ext cx="1278288" cy="680296"/>
          </a:xfrm>
          <a:prstGeom prst="rect">
            <a:avLst/>
          </a:prstGeom>
        </p:spPr>
      </p:pic>
    </p:spTree>
    <p:extLst>
      <p:ext uri="{BB962C8B-B14F-4D97-AF65-F5344CB8AC3E}">
        <p14:creationId xmlns:p14="http://schemas.microsoft.com/office/powerpoint/2010/main" val="1882990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28</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Estimated percentage of time spent on supporting professional activities </a:t>
            </a:r>
          </a:p>
          <a:p>
            <a:pPr algn="ctr"/>
            <a:r>
              <a:rPr lang="en-GB" sz="1400" b="1" dirty="0">
                <a:solidFill>
                  <a:schemeClr val="bg1"/>
                </a:solidFill>
                <a:effectLst/>
                <a:latin typeface="Calibri" panose="020F0502020204030204" pitchFamily="34" charset="0"/>
                <a:cs typeface="Calibri" panose="020F0502020204030204" pitchFamily="34" charset="0"/>
              </a:rPr>
              <a:t>by Agenda for Change band and census year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8" y="2900656"/>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Average estimated percentage of time</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14</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Supporting professional activities</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937326"/>
            <a:ext cx="1908676" cy="5134177"/>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to roughly estimate the percentage of time staff at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7 (or equivalent) and above spend on supporting professional activities in an average working week. These activities underpin the delivery of imaging services but are not directly patient-facing. They can relate to leadership, management, picture archiving and computer systems (PACS), quality improvement, quality management, the Quality Standard for Imaging (QSI), research, service development, training and development. </a:t>
            </a:r>
          </a:p>
          <a:p>
            <a:endParaRPr lang="en-GB" sz="900" dirty="0">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Respondents reported that 35% of time at band 7 is spent on supporting professional activities. This activity peaks to 58% at band 8a then returns to about 35% at band 8b and 8c, as shown in Figure 20. The smaller number of respondents with posts at 8d and above means calculations are more easily affected by small differences year to year and should be treated with caution.</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20: Estimated percentage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of time spent on</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supporting professional activities by </a:t>
            </a:r>
            <a:r>
              <a:rPr lang="en-GB" sz="900" i="1" dirty="0" err="1">
                <a:effectLst/>
                <a:latin typeface="Calibri" panose="020F0502020204030204" pitchFamily="34" charset="0"/>
                <a:cs typeface="Calibri" panose="020F0502020204030204" pitchFamily="34" charset="0"/>
              </a:rPr>
              <a:t>AfC</a:t>
            </a:r>
            <a:r>
              <a:rPr lang="en-GB" sz="900" i="1" dirty="0">
                <a:effectLst/>
                <a:latin typeface="Calibri" panose="020F0502020204030204" pitchFamily="34" charset="0"/>
                <a:cs typeface="Calibri" panose="020F0502020204030204" pitchFamily="34" charset="0"/>
              </a:rPr>
              <a:t> band 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census year (n=40)</a:t>
            </a: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708985"/>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Agenda for Change band</a:t>
            </a:r>
          </a:p>
          <a:p>
            <a:pPr algn="ctr">
              <a:lnSpc>
                <a:spcPct val="170000"/>
              </a:lnSpc>
            </a:pPr>
            <a:r>
              <a:rPr lang="en-GB" sz="4000" i="1" dirty="0">
                <a:effectLst/>
                <a:latin typeface="Calibri" panose="020F0502020204030204" pitchFamily="34" charset="0"/>
                <a:cs typeface="Calibri" panose="020F0502020204030204" pitchFamily="34" charset="0"/>
              </a:rPr>
              <a:t>Figure 20</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descr="A group of colorful rectangular objects&#10;&#10;Description automatically generated with medium confidence">
            <a:extLst>
              <a:ext uri="{FF2B5EF4-FFF2-40B4-BE49-F238E27FC236}">
                <a16:creationId xmlns:a16="http://schemas.microsoft.com/office/drawing/2014/main" id="{AABFF70F-360A-D2A3-44E7-CD50EFD81F90}"/>
              </a:ext>
            </a:extLst>
          </p:cNvPr>
          <p:cNvPicPr>
            <a:picLocks noChangeAspect="1"/>
          </p:cNvPicPr>
          <p:nvPr/>
        </p:nvPicPr>
        <p:blipFill>
          <a:blip r:embed="rId2"/>
          <a:stretch>
            <a:fillRect/>
          </a:stretch>
        </p:blipFill>
        <p:spPr>
          <a:xfrm>
            <a:off x="7582826" y="4649307"/>
            <a:ext cx="1118177" cy="821840"/>
          </a:xfrm>
          <a:prstGeom prst="rect">
            <a:avLst/>
          </a:prstGeom>
        </p:spPr>
      </p:pic>
      <p:pic>
        <p:nvPicPr>
          <p:cNvPr id="13" name="Picture 12">
            <a:extLst>
              <a:ext uri="{FF2B5EF4-FFF2-40B4-BE49-F238E27FC236}">
                <a16:creationId xmlns:a16="http://schemas.microsoft.com/office/drawing/2014/main" id="{E3C148F8-460B-683E-9237-8E7462E15DB7}"/>
              </a:ext>
            </a:extLst>
          </p:cNvPr>
          <p:cNvPicPr>
            <a:picLocks noChangeAspect="1"/>
          </p:cNvPicPr>
          <p:nvPr/>
        </p:nvPicPr>
        <p:blipFill rotWithShape="1">
          <a:blip r:embed="rId3"/>
          <a:srcRect l="13071" t="15824" r="32331" b="16755"/>
          <a:stretch/>
        </p:blipFill>
        <p:spPr>
          <a:xfrm>
            <a:off x="2262622" y="1108968"/>
            <a:ext cx="5122917" cy="4470357"/>
          </a:xfrm>
          <a:prstGeom prst="rect">
            <a:avLst/>
          </a:prstGeom>
        </p:spPr>
      </p:pic>
    </p:spTree>
    <p:extLst>
      <p:ext uri="{BB962C8B-B14F-4D97-AF65-F5344CB8AC3E}">
        <p14:creationId xmlns:p14="http://schemas.microsoft.com/office/powerpoint/2010/main" val="1255324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29</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Estimated percentage of time spent on supporting professional activities </a:t>
            </a:r>
          </a:p>
          <a:p>
            <a:pPr algn="ctr"/>
            <a:r>
              <a:rPr lang="en-GB" sz="1400" b="1" dirty="0">
                <a:solidFill>
                  <a:schemeClr val="bg1"/>
                </a:solidFill>
                <a:effectLst/>
                <a:latin typeface="Calibri" panose="020F0502020204030204" pitchFamily="34" charset="0"/>
                <a:cs typeface="Calibri" panose="020F0502020204030204" pitchFamily="34" charset="0"/>
              </a:rPr>
              <a:t>by Agenda for Change band and sector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8" y="2900656"/>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Average estimated percentage of time</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569708"/>
            <a:ext cx="1908676" cy="6501795"/>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report that individuals at bands 7, 8b and 8c spend broadly the same proportion of their time on supporting professional activities irrespective of sector, as illustrated in Figure 21. However, non-NHS respondents report individuals at band 7 spend an estimated 10% of their time on average on supporting professional activities compared with 39% in the NHS.</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21: Estimated percentage of</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time spent on</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supporting</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professional activities by </a:t>
            </a:r>
            <a:r>
              <a:rPr lang="en-GB" sz="900" i="1" dirty="0" err="1">
                <a:effectLst/>
                <a:latin typeface="Calibri" panose="020F0502020204030204" pitchFamily="34" charset="0"/>
                <a:cs typeface="Calibri" panose="020F0502020204030204" pitchFamily="34" charset="0"/>
              </a:rPr>
              <a:t>AfC</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sector</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(n=40)</a:t>
            </a: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708985"/>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Agenda for Change band</a:t>
            </a:r>
          </a:p>
          <a:p>
            <a:pPr algn="ctr">
              <a:lnSpc>
                <a:spcPct val="170000"/>
              </a:lnSpc>
            </a:pPr>
            <a:r>
              <a:rPr lang="en-GB" sz="4000" i="1" dirty="0">
                <a:effectLst/>
                <a:latin typeface="Calibri" panose="020F0502020204030204" pitchFamily="34" charset="0"/>
                <a:cs typeface="Calibri" panose="020F0502020204030204" pitchFamily="34" charset="0"/>
              </a:rPr>
              <a:t>Figure 21</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4" name="Picture 3" descr="A close-up of a logo&#10;&#10;Description automatically generated">
            <a:extLst>
              <a:ext uri="{FF2B5EF4-FFF2-40B4-BE49-F238E27FC236}">
                <a16:creationId xmlns:a16="http://schemas.microsoft.com/office/drawing/2014/main" id="{AE92A050-6C86-7264-CEBC-BDA7A0FEE86A}"/>
              </a:ext>
            </a:extLst>
          </p:cNvPr>
          <p:cNvPicPr>
            <a:picLocks noChangeAspect="1"/>
          </p:cNvPicPr>
          <p:nvPr/>
        </p:nvPicPr>
        <p:blipFill>
          <a:blip r:embed="rId2"/>
          <a:stretch>
            <a:fillRect/>
          </a:stretch>
        </p:blipFill>
        <p:spPr>
          <a:xfrm>
            <a:off x="7786310" y="4748899"/>
            <a:ext cx="1278288" cy="680296"/>
          </a:xfrm>
          <a:prstGeom prst="rect">
            <a:avLst/>
          </a:prstGeom>
        </p:spPr>
      </p:pic>
      <p:pic>
        <p:nvPicPr>
          <p:cNvPr id="10" name="Picture 9">
            <a:extLst>
              <a:ext uri="{FF2B5EF4-FFF2-40B4-BE49-F238E27FC236}">
                <a16:creationId xmlns:a16="http://schemas.microsoft.com/office/drawing/2014/main" id="{086290DA-3337-997A-6B1D-0A4EC28F68E1}"/>
              </a:ext>
            </a:extLst>
          </p:cNvPr>
          <p:cNvPicPr>
            <a:picLocks noChangeAspect="1"/>
          </p:cNvPicPr>
          <p:nvPr/>
        </p:nvPicPr>
        <p:blipFill rotWithShape="1">
          <a:blip r:embed="rId3"/>
          <a:srcRect l="11316" t="18005" r="33955" b="22801"/>
          <a:stretch/>
        </p:blipFill>
        <p:spPr>
          <a:xfrm>
            <a:off x="1854199" y="1120431"/>
            <a:ext cx="5798930" cy="4432108"/>
          </a:xfrm>
          <a:prstGeom prst="rect">
            <a:avLst/>
          </a:prstGeom>
        </p:spPr>
      </p:pic>
    </p:spTree>
    <p:extLst>
      <p:ext uri="{BB962C8B-B14F-4D97-AF65-F5344CB8AC3E}">
        <p14:creationId xmlns:p14="http://schemas.microsoft.com/office/powerpoint/2010/main" val="399097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6ACCE28-B505-7542-8BC4-E7299C4D095C}"/>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b="1">
                <a:solidFill>
                  <a:schemeClr val="bg1"/>
                </a:solidFill>
                <a:latin typeface="Helvetica Neue" panose="02000503000000020004" pitchFamily="2" charset="0"/>
              </a:rPr>
              <a:t>Diagnostic Radiography Workforce UK Census 2022</a:t>
            </a:r>
          </a:p>
          <a:p>
            <a:r>
              <a:rPr lang="en-GB" sz="700">
                <a:solidFill>
                  <a:schemeClr val="bg1"/>
                </a:solidFill>
                <a:latin typeface="Helvetica Neue Roman" panose="02000503000000020004" pitchFamily="2" charset="0"/>
              </a:rPr>
              <a:t>207 Providence Square, Mill Street, London SE1 2EW. </a:t>
            </a:r>
            <a:r>
              <a:rPr lang="en-GB" sz="700" b="1">
                <a:solidFill>
                  <a:schemeClr val="bg1"/>
                </a:solidFill>
                <a:latin typeface="Helvetica Neue Roman" panose="02000503000000020004" pitchFamily="2" charset="0"/>
              </a:rPr>
              <a:t>www.sor.org</a:t>
            </a:r>
            <a:endParaRPr lang="en-GB" sz="700">
              <a:solidFill>
                <a:schemeClr val="bg1"/>
              </a:solidFill>
              <a:latin typeface="Helvetica Neue Roman" panose="02000503000000020004" pitchFamily="2" charset="0"/>
            </a:endParaRPr>
          </a:p>
          <a:p>
            <a:endParaRPr lang="en-GB">
              <a:latin typeface="Helvetica Neue Roman" panose="02000503000000020004" pitchFamily="2" charset="0"/>
            </a:endParaRPr>
          </a:p>
          <a:p>
            <a:endParaRPr lang="en-US" sz="1000" dirty="0"/>
          </a:p>
        </p:txBody>
      </p:sp>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3</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aphicFrame>
        <p:nvGraphicFramePr>
          <p:cNvPr id="2" name="Table 1">
            <a:extLst>
              <a:ext uri="{FF2B5EF4-FFF2-40B4-BE49-F238E27FC236}">
                <a16:creationId xmlns:a16="http://schemas.microsoft.com/office/drawing/2014/main" id="{5F98883F-298C-D1F3-D0F7-C361E56EB13F}"/>
              </a:ext>
            </a:extLst>
          </p:cNvPr>
          <p:cNvGraphicFramePr>
            <a:graphicFrameLocks noGrp="1"/>
          </p:cNvGraphicFramePr>
          <p:nvPr>
            <p:extLst>
              <p:ext uri="{D42A27DB-BD31-4B8C-83A1-F6EECF244321}">
                <p14:modId xmlns:p14="http://schemas.microsoft.com/office/powerpoint/2010/main" val="2413407105"/>
              </p:ext>
            </p:extLst>
          </p:nvPr>
        </p:nvGraphicFramePr>
        <p:xfrm>
          <a:off x="494697" y="411532"/>
          <a:ext cx="8172000" cy="4320000"/>
        </p:xfrm>
        <a:graphic>
          <a:graphicData uri="http://schemas.openxmlformats.org/drawingml/2006/table">
            <a:tbl>
              <a:tblPr firstRow="1" bandRow="1">
                <a:tableStyleId>{2D5ABB26-0587-4C30-8999-92F81FD0307C}</a:tableStyleId>
              </a:tblPr>
              <a:tblGrid>
                <a:gridCol w="476054">
                  <a:extLst>
                    <a:ext uri="{9D8B030D-6E8A-4147-A177-3AD203B41FA5}">
                      <a16:colId xmlns:a16="http://schemas.microsoft.com/office/drawing/2014/main" val="2222340381"/>
                    </a:ext>
                  </a:extLst>
                </a:gridCol>
                <a:gridCol w="5205931">
                  <a:extLst>
                    <a:ext uri="{9D8B030D-6E8A-4147-A177-3AD203B41FA5}">
                      <a16:colId xmlns:a16="http://schemas.microsoft.com/office/drawing/2014/main" val="1862465202"/>
                    </a:ext>
                  </a:extLst>
                </a:gridCol>
                <a:gridCol w="2490015">
                  <a:extLst>
                    <a:ext uri="{9D8B030D-6E8A-4147-A177-3AD203B41FA5}">
                      <a16:colId xmlns:a16="http://schemas.microsoft.com/office/drawing/2014/main" val="3465034330"/>
                    </a:ext>
                  </a:extLst>
                </a:gridCol>
              </a:tblGrid>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ffectLst/>
                        <a:latin typeface="Calibri" panose="020F0502020204030204" pitchFamily="34" charset="0"/>
                        <a:cs typeface="Calibri" panose="020F0502020204030204" pitchFamily="34" charset="0"/>
                      </a:endParaRPr>
                    </a:p>
                  </a:txBody>
                  <a:tcPr/>
                </a:tc>
                <a:tc>
                  <a:txBody>
                    <a:bodyPr/>
                    <a:lstStyle/>
                    <a:p>
                      <a:r>
                        <a:rPr lang="en-US" sz="1100" i="1" dirty="0">
                          <a:ln>
                            <a:solidFill>
                              <a:schemeClr val="bg1"/>
                            </a:solidFill>
                          </a:ln>
                          <a:solidFill>
                            <a:schemeClr val="bg1"/>
                          </a:solidFill>
                        </a:rPr>
                        <a:t>Slide</a:t>
                      </a:r>
                      <a:endParaRPr lang="en-US" sz="1100" dirty="0">
                        <a:ln>
                          <a:solidFill>
                            <a:schemeClr val="bg1"/>
                          </a:solidFill>
                        </a:ln>
                      </a:endParaRPr>
                    </a:p>
                  </a:txBody>
                  <a:tcPr/>
                </a:tc>
                <a:extLst>
                  <a:ext uri="{0D108BD9-81ED-4DB2-BD59-A6C34878D82A}">
                    <a16:rowId xmlns:a16="http://schemas.microsoft.com/office/drawing/2014/main" val="2150527368"/>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Return to practice</a:t>
                      </a:r>
                    </a:p>
                  </a:txBody>
                  <a:tcPr/>
                </a:tc>
                <a:tc>
                  <a:txBody>
                    <a:bodyPr/>
                    <a:lstStyle/>
                    <a:p>
                      <a:r>
                        <a:rPr lang="en-US" sz="1100" dirty="0">
                          <a:ln>
                            <a:solidFill>
                              <a:schemeClr val="bg1"/>
                            </a:solidFill>
                          </a:ln>
                          <a:solidFill>
                            <a:schemeClr val="bg1"/>
                          </a:solidFill>
                        </a:rPr>
                        <a:t>26</a:t>
                      </a:r>
                    </a:p>
                  </a:txBody>
                  <a:tcPr/>
                </a:tc>
                <a:extLst>
                  <a:ext uri="{0D108BD9-81ED-4DB2-BD59-A6C34878D82A}">
                    <a16:rowId xmlns:a16="http://schemas.microsoft.com/office/drawing/2014/main" val="3382612719"/>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Registration status of band 5 or higher clinical staff </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r>
                        <a:rPr lang="en-US" sz="1100" dirty="0">
                          <a:ln>
                            <a:solidFill>
                              <a:schemeClr val="bg1"/>
                            </a:solidFill>
                          </a:ln>
                          <a:solidFill>
                            <a:schemeClr val="bg1"/>
                          </a:solidFill>
                        </a:rPr>
                        <a:t>27</a:t>
                      </a:r>
                    </a:p>
                  </a:txBody>
                  <a:tcPr/>
                </a:tc>
                <a:extLst>
                  <a:ext uri="{0D108BD9-81ED-4DB2-BD59-A6C34878D82A}">
                    <a16:rowId xmlns:a16="http://schemas.microsoft.com/office/drawing/2014/main" val="581382969"/>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Supporting professional activities</a:t>
                      </a:r>
                    </a:p>
                  </a:txBody>
                  <a:tcPr/>
                </a:tc>
                <a:tc>
                  <a:txBody>
                    <a:bodyPr/>
                    <a:lstStyle/>
                    <a:p>
                      <a:r>
                        <a:rPr lang="en-US" sz="1100" dirty="0">
                          <a:ln>
                            <a:solidFill>
                              <a:schemeClr val="bg1"/>
                            </a:solidFill>
                          </a:ln>
                          <a:solidFill>
                            <a:schemeClr val="bg1"/>
                          </a:solidFill>
                        </a:rPr>
                        <a:t>28</a:t>
                      </a:r>
                    </a:p>
                  </a:txBody>
                  <a:tcPr/>
                </a:tc>
                <a:extLst>
                  <a:ext uri="{0D108BD9-81ED-4DB2-BD59-A6C34878D82A}">
                    <a16:rowId xmlns:a16="http://schemas.microsoft.com/office/drawing/2014/main" val="1323560067"/>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Postgraduate training</a:t>
                      </a:r>
                    </a:p>
                  </a:txBody>
                  <a:tcPr/>
                </a:tc>
                <a:tc>
                  <a:txBody>
                    <a:bodyPr/>
                    <a:lstStyle/>
                    <a:p>
                      <a:r>
                        <a:rPr lang="en-US" sz="1100" dirty="0">
                          <a:ln>
                            <a:solidFill>
                              <a:schemeClr val="bg1"/>
                            </a:solidFill>
                          </a:ln>
                          <a:solidFill>
                            <a:schemeClr val="bg1"/>
                          </a:solidFill>
                        </a:rPr>
                        <a:t>30</a:t>
                      </a:r>
                    </a:p>
                  </a:txBody>
                  <a:tcPr/>
                </a:tc>
                <a:extLst>
                  <a:ext uri="{0D108BD9-81ED-4DB2-BD59-A6C34878D82A}">
                    <a16:rowId xmlns:a16="http://schemas.microsoft.com/office/drawing/2014/main" val="371095624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Support workforce</a:t>
                      </a:r>
                    </a:p>
                  </a:txBody>
                  <a:tcPr/>
                </a:tc>
                <a:tc>
                  <a:txBody>
                    <a:bodyPr/>
                    <a:lstStyle/>
                    <a:p>
                      <a:r>
                        <a:rPr lang="en-US" sz="1100" dirty="0">
                          <a:ln>
                            <a:solidFill>
                              <a:schemeClr val="bg1"/>
                            </a:solidFill>
                          </a:ln>
                          <a:solidFill>
                            <a:schemeClr val="bg1"/>
                          </a:solidFill>
                        </a:rPr>
                        <a:t>31</a:t>
                      </a:r>
                    </a:p>
                  </a:txBody>
                  <a:tcPr/>
                </a:tc>
                <a:extLst>
                  <a:ext uri="{0D108BD9-81ED-4DB2-BD59-A6C34878D82A}">
                    <a16:rowId xmlns:a16="http://schemas.microsoft.com/office/drawing/2014/main" val="1245206613"/>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Advanced and consultant practice</a:t>
                      </a:r>
                    </a:p>
                  </a:txBody>
                  <a:tcPr/>
                </a:tc>
                <a:tc>
                  <a:txBody>
                    <a:bodyPr/>
                    <a:lstStyle/>
                    <a:p>
                      <a:r>
                        <a:rPr lang="en-US" sz="1100" dirty="0">
                          <a:ln>
                            <a:solidFill>
                              <a:schemeClr val="bg1"/>
                            </a:solidFill>
                          </a:ln>
                          <a:solidFill>
                            <a:schemeClr val="bg1"/>
                          </a:solidFill>
                        </a:rPr>
                        <a:t>32</a:t>
                      </a:r>
                    </a:p>
                  </a:txBody>
                  <a:tcPr/>
                </a:tc>
                <a:extLst>
                  <a:ext uri="{0D108BD9-81ED-4DB2-BD59-A6C34878D82A}">
                    <a16:rowId xmlns:a16="http://schemas.microsoft.com/office/drawing/2014/main" val="2032440741"/>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Agency staff</a:t>
                      </a:r>
                    </a:p>
                  </a:txBody>
                  <a:tcPr/>
                </a:tc>
                <a:tc>
                  <a:txBody>
                    <a:bodyPr/>
                    <a:lstStyle/>
                    <a:p>
                      <a:r>
                        <a:rPr lang="en-US" sz="1100" dirty="0">
                          <a:ln>
                            <a:solidFill>
                              <a:schemeClr val="bg1"/>
                            </a:solidFill>
                          </a:ln>
                          <a:solidFill>
                            <a:schemeClr val="bg1"/>
                          </a:solidFill>
                        </a:rPr>
                        <a:t>33</a:t>
                      </a:r>
                    </a:p>
                  </a:txBody>
                  <a:tcPr/>
                </a:tc>
                <a:extLst>
                  <a:ext uri="{0D108BD9-81ED-4DB2-BD59-A6C34878D82A}">
                    <a16:rowId xmlns:a16="http://schemas.microsoft.com/office/drawing/2014/main" val="1003476866"/>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References</a:t>
                      </a:r>
                    </a:p>
                  </a:txBody>
                  <a:tcPr/>
                </a:tc>
                <a:tc>
                  <a:txBody>
                    <a:bodyPr/>
                    <a:lstStyle/>
                    <a:p>
                      <a:r>
                        <a:rPr lang="en-US" sz="1100" dirty="0">
                          <a:ln>
                            <a:solidFill>
                              <a:schemeClr val="bg1"/>
                            </a:solidFill>
                          </a:ln>
                          <a:solidFill>
                            <a:schemeClr val="bg1"/>
                          </a:solidFill>
                        </a:rPr>
                        <a:t>34</a:t>
                      </a:r>
                    </a:p>
                  </a:txBody>
                  <a:tcPr/>
                </a:tc>
                <a:extLst>
                  <a:ext uri="{0D108BD9-81ED-4DB2-BD59-A6C34878D82A}">
                    <a16:rowId xmlns:a16="http://schemas.microsoft.com/office/drawing/2014/main" val="112439527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20.</a:t>
                      </a:r>
                    </a:p>
                  </a:txBody>
                  <a:tcPr/>
                </a:tc>
                <a:tc>
                  <a:txBody>
                    <a:bodyPr/>
                    <a:lstStyle/>
                    <a:p>
                      <a:r>
                        <a:rPr lang="en-GB" sz="1200" dirty="0">
                          <a:solidFill>
                            <a:schemeClr val="bg1"/>
                          </a:solidFill>
                          <a:effectLst/>
                          <a:latin typeface="Calibri" panose="020F0502020204030204" pitchFamily="34" charset="0"/>
                          <a:cs typeface="Calibri" panose="020F0502020204030204" pitchFamily="34" charset="0"/>
                        </a:rPr>
                        <a:t>Downloads</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r>
                        <a:rPr lang="en-US" sz="1100" dirty="0">
                          <a:ln>
                            <a:solidFill>
                              <a:schemeClr val="bg1"/>
                            </a:solidFill>
                          </a:ln>
                          <a:solidFill>
                            <a:schemeClr val="bg1"/>
                          </a:solidFill>
                        </a:rPr>
                        <a:t>35</a:t>
                      </a:r>
                    </a:p>
                  </a:txBody>
                  <a:tcPr/>
                </a:tc>
                <a:extLst>
                  <a:ext uri="{0D108BD9-81ED-4DB2-BD59-A6C34878D82A}">
                    <a16:rowId xmlns:a16="http://schemas.microsoft.com/office/drawing/2014/main" val="2862307036"/>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endParaRPr lang="en-US" sz="1100" dirty="0">
                        <a:ln>
                          <a:solidFill>
                            <a:schemeClr val="bg1"/>
                          </a:solidFill>
                        </a:ln>
                      </a:endParaRPr>
                    </a:p>
                  </a:txBody>
                  <a:tcPr/>
                </a:tc>
                <a:extLst>
                  <a:ext uri="{0D108BD9-81ED-4DB2-BD59-A6C34878D82A}">
                    <a16:rowId xmlns:a16="http://schemas.microsoft.com/office/drawing/2014/main" val="1660459831"/>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endParaRPr lang="en-US" sz="1100" dirty="0">
                        <a:ln>
                          <a:solidFill>
                            <a:schemeClr val="bg1"/>
                          </a:solidFill>
                        </a:ln>
                      </a:endParaRPr>
                    </a:p>
                  </a:txBody>
                  <a:tcPr/>
                </a:tc>
                <a:extLst>
                  <a:ext uri="{0D108BD9-81ED-4DB2-BD59-A6C34878D82A}">
                    <a16:rowId xmlns:a16="http://schemas.microsoft.com/office/drawing/2014/main" val="2004347141"/>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endParaRPr lang="en-US" sz="1100" dirty="0">
                        <a:ln>
                          <a:solidFill>
                            <a:schemeClr val="bg1"/>
                          </a:solidFill>
                        </a:ln>
                      </a:endParaRPr>
                    </a:p>
                  </a:txBody>
                  <a:tcPr/>
                </a:tc>
                <a:extLst>
                  <a:ext uri="{0D108BD9-81ED-4DB2-BD59-A6C34878D82A}">
                    <a16:rowId xmlns:a16="http://schemas.microsoft.com/office/drawing/2014/main" val="3475218206"/>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endParaRPr lang="en-US" sz="1100" dirty="0">
                        <a:ln>
                          <a:solidFill>
                            <a:schemeClr val="bg1"/>
                          </a:solidFill>
                        </a:ln>
                      </a:endParaRPr>
                    </a:p>
                  </a:txBody>
                  <a:tcPr/>
                </a:tc>
                <a:extLst>
                  <a:ext uri="{0D108BD9-81ED-4DB2-BD59-A6C34878D82A}">
                    <a16:rowId xmlns:a16="http://schemas.microsoft.com/office/drawing/2014/main" val="4089859778"/>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B>
                      <a:noFill/>
                    </a:lnB>
                  </a:tcPr>
                </a:tc>
                <a:tc>
                  <a:txBody>
                    <a:bodyPr/>
                    <a:lstStyle/>
                    <a:p>
                      <a:endParaRPr lang="en-US" sz="1100" dirty="0">
                        <a:ln>
                          <a:solidFill>
                            <a:schemeClr val="bg1"/>
                          </a:solidFill>
                        </a:ln>
                      </a:endParaRPr>
                    </a:p>
                  </a:txBody>
                  <a:tcPr/>
                </a:tc>
                <a:extLst>
                  <a:ext uri="{0D108BD9-81ED-4DB2-BD59-A6C34878D82A}">
                    <a16:rowId xmlns:a16="http://schemas.microsoft.com/office/drawing/2014/main" val="765708114"/>
                  </a:ext>
                </a:extLst>
              </a:tr>
            </a:tbl>
          </a:graphicData>
        </a:graphic>
      </p:graphicFrame>
    </p:spTree>
    <p:extLst>
      <p:ext uri="{BB962C8B-B14F-4D97-AF65-F5344CB8AC3E}">
        <p14:creationId xmlns:p14="http://schemas.microsoft.com/office/powerpoint/2010/main" val="1551689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30</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Percentage of staff in postgraduate training by modality</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8" y="2900656"/>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Postgraduate modality</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15</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Postgraduate training</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66116"/>
            <a:ext cx="1908676" cy="5405388"/>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the number of staff (headcount) currently in postgraduate training in a set of given modalities. Overall, 5.53% of the headcount are in postgraduate training in one of these modalities, as shown in Figure 22, with all but 19 these staff employed by NHS providers. The three non-NHS respondents to this question reported that among their staff a total of 19 individuals are in postgraduate training, studying leadership development or mammography or for a PgCert/</a:t>
            </a:r>
            <a:r>
              <a:rPr lang="en-GB" sz="900" dirty="0" err="1">
                <a:effectLst/>
                <a:latin typeface="Calibri" panose="020F0502020204030204" pitchFamily="34" charset="0"/>
                <a:cs typeface="Calibri" panose="020F0502020204030204" pitchFamily="34" charset="0"/>
              </a:rPr>
              <a:t>PgDip</a:t>
            </a:r>
            <a:r>
              <a:rPr lang="en-GB" sz="900" dirty="0">
                <a:effectLst/>
                <a:latin typeface="Calibri" panose="020F0502020204030204" pitchFamily="34" charset="0"/>
                <a:cs typeface="Calibri" panose="020F0502020204030204" pitchFamily="34" charset="0"/>
              </a:rPr>
              <a:t>/master’s qualification in CT or MRI. </a:t>
            </a:r>
          </a:p>
          <a:p>
            <a:endParaRPr lang="en-GB" sz="900" dirty="0">
              <a:effectLst/>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22: Percentage of staff</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(headcount) in postgraduate</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training by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modality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and sector (n=42) </a:t>
            </a:r>
          </a:p>
          <a:p>
            <a:endParaRPr lang="en-GB" sz="900" i="1" dirty="0">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Respondents also mentioned other members of staff in postgraduate training who are not included in the data illustrated in Figure 22. Among these were three individuals doing an MSc dissertation on medical ultrasound, a clinical research fellow and two trainee assistant practitioners.</a:t>
            </a: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637292"/>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20000"/>
              </a:lnSpc>
            </a:pPr>
            <a:endParaRPr lang="en-GB" sz="4000" dirty="0">
              <a:effectLst/>
              <a:latin typeface="Calibri" panose="020F0502020204030204" pitchFamily="34" charset="0"/>
              <a:cs typeface="Calibri" panose="020F0502020204030204" pitchFamily="34" charset="0"/>
            </a:endParaRPr>
          </a:p>
          <a:p>
            <a:pPr algn="ctr">
              <a:lnSpc>
                <a:spcPct val="120000"/>
              </a:lnSpc>
            </a:pPr>
            <a:r>
              <a:rPr lang="en-GB" sz="4000" dirty="0">
                <a:effectLst/>
                <a:latin typeface="Calibri" panose="020F0502020204030204" pitchFamily="34" charset="0"/>
                <a:cs typeface="Calibri" panose="020F0502020204030204" pitchFamily="34" charset="0"/>
              </a:rPr>
              <a:t>Number of postholders currently in postgraduate training in the modality </a:t>
            </a:r>
          </a:p>
          <a:p>
            <a:pPr algn="ctr">
              <a:lnSpc>
                <a:spcPct val="120000"/>
              </a:lnSpc>
            </a:pPr>
            <a:r>
              <a:rPr lang="en-GB" sz="4000" dirty="0">
                <a:effectLst/>
                <a:latin typeface="Calibri" panose="020F0502020204030204" pitchFamily="34" charset="0"/>
                <a:cs typeface="Calibri" panose="020F0502020204030204" pitchFamily="34" charset="0"/>
              </a:rPr>
              <a:t>as a percentage of establishment headcount</a:t>
            </a:r>
          </a:p>
          <a:p>
            <a:pPr algn="ctr">
              <a:lnSpc>
                <a:spcPct val="170000"/>
              </a:lnSpc>
            </a:pPr>
            <a:r>
              <a:rPr lang="en-GB" sz="4000" i="1" dirty="0">
                <a:effectLst/>
                <a:latin typeface="Calibri" panose="020F0502020204030204" pitchFamily="34" charset="0"/>
                <a:cs typeface="Calibri" panose="020F0502020204030204" pitchFamily="34" charset="0"/>
              </a:rPr>
              <a:t>Figure 22</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9" name="Picture 8">
            <a:extLst>
              <a:ext uri="{FF2B5EF4-FFF2-40B4-BE49-F238E27FC236}">
                <a16:creationId xmlns:a16="http://schemas.microsoft.com/office/drawing/2014/main" id="{47F65D7F-6BD1-8B91-53F7-E20F86979F84}"/>
              </a:ext>
            </a:extLst>
          </p:cNvPr>
          <p:cNvPicPr>
            <a:picLocks noChangeAspect="1"/>
          </p:cNvPicPr>
          <p:nvPr/>
        </p:nvPicPr>
        <p:blipFill rotWithShape="1">
          <a:blip r:embed="rId3"/>
          <a:srcRect l="9787" t="16953" r="31767" b="20405"/>
          <a:stretch/>
        </p:blipFill>
        <p:spPr>
          <a:xfrm>
            <a:off x="1372944" y="948021"/>
            <a:ext cx="5917876" cy="4482040"/>
          </a:xfrm>
          <a:prstGeom prst="rect">
            <a:avLst/>
          </a:prstGeom>
        </p:spPr>
      </p:pic>
    </p:spTree>
    <p:extLst>
      <p:ext uri="{BB962C8B-B14F-4D97-AF65-F5344CB8AC3E}">
        <p14:creationId xmlns:p14="http://schemas.microsoft.com/office/powerpoint/2010/main" val="1412311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31</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Number of workers at band 2, 3 or 4 as a </a:t>
            </a:r>
          </a:p>
          <a:p>
            <a:pPr algn="ctr"/>
            <a:r>
              <a:rPr lang="en-GB" sz="1400" b="1" dirty="0">
                <a:solidFill>
                  <a:schemeClr val="bg1"/>
                </a:solidFill>
                <a:effectLst/>
                <a:latin typeface="Calibri" panose="020F0502020204030204" pitchFamily="34" charset="0"/>
                <a:cs typeface="Calibri" panose="020F0502020204030204" pitchFamily="34" charset="0"/>
              </a:rPr>
              <a:t>percentage of establishment by sector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8" y="2900656"/>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Numbers at band 2, 3 or 4 as a percentage of establishment</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16</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Support </a:t>
            </a:r>
          </a:p>
          <a:p>
            <a:r>
              <a:rPr lang="en-GB" sz="2000" dirty="0">
                <a:effectLst/>
                <a:latin typeface="Calibri" panose="020F0502020204030204" pitchFamily="34" charset="0"/>
                <a:cs typeface="Calibri" panose="020F0502020204030204" pitchFamily="34" charset="0"/>
              </a:rPr>
              <a:t>workforce</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66116"/>
            <a:ext cx="1908676" cy="5405388"/>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On average, each census respondent has 22 diagnostic radiography workforce members (headcount) at bands 2, 3 or 4 (referred to here as support workers). This represents 23.2% of headcount. The 47 NHS respondents to the headcount question reported that support workers make up 22.3% of headcount compared with the 12 non-NHS respondents reporting 28.7%. Figure 23 shows the percentages are slightly lower when calculated by WTE, suggesting that support workers are more likely to work part-time.</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23: Number of support</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workers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 percentage of</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establishment</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sector</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(n=59) </a:t>
            </a: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637292"/>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20000"/>
              </a:lnSpc>
            </a:pPr>
            <a:endParaRPr lang="en-GB" sz="40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23</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4" name="Picture 3" descr="A close-up of a logo&#10;&#10;Description automatically generated">
            <a:extLst>
              <a:ext uri="{FF2B5EF4-FFF2-40B4-BE49-F238E27FC236}">
                <a16:creationId xmlns:a16="http://schemas.microsoft.com/office/drawing/2014/main" id="{B83E5CF2-8A91-5BEA-CB6F-3EFADFD4E651}"/>
              </a:ext>
            </a:extLst>
          </p:cNvPr>
          <p:cNvPicPr>
            <a:picLocks noChangeAspect="1"/>
          </p:cNvPicPr>
          <p:nvPr/>
        </p:nvPicPr>
        <p:blipFill>
          <a:blip r:embed="rId3"/>
          <a:stretch>
            <a:fillRect/>
          </a:stretch>
        </p:blipFill>
        <p:spPr>
          <a:xfrm>
            <a:off x="7786310" y="4748899"/>
            <a:ext cx="1278288" cy="680296"/>
          </a:xfrm>
          <a:prstGeom prst="rect">
            <a:avLst/>
          </a:prstGeom>
        </p:spPr>
      </p:pic>
      <p:pic>
        <p:nvPicPr>
          <p:cNvPr id="10" name="Picture 9">
            <a:extLst>
              <a:ext uri="{FF2B5EF4-FFF2-40B4-BE49-F238E27FC236}">
                <a16:creationId xmlns:a16="http://schemas.microsoft.com/office/drawing/2014/main" id="{2D464C30-A2A8-1D71-A2E0-C27EFAC6BE13}"/>
              </a:ext>
            </a:extLst>
          </p:cNvPr>
          <p:cNvPicPr>
            <a:picLocks noChangeAspect="1"/>
          </p:cNvPicPr>
          <p:nvPr/>
        </p:nvPicPr>
        <p:blipFill rotWithShape="1">
          <a:blip r:embed="rId4"/>
          <a:srcRect l="12560" t="20019" r="31728" b="19289"/>
          <a:stretch/>
        </p:blipFill>
        <p:spPr>
          <a:xfrm>
            <a:off x="1798451" y="1078824"/>
            <a:ext cx="5944653" cy="4576204"/>
          </a:xfrm>
          <a:prstGeom prst="rect">
            <a:avLst/>
          </a:prstGeom>
        </p:spPr>
      </p:pic>
    </p:spTree>
    <p:extLst>
      <p:ext uri="{BB962C8B-B14F-4D97-AF65-F5344CB8AC3E}">
        <p14:creationId xmlns:p14="http://schemas.microsoft.com/office/powerpoint/2010/main" val="2895134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32</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Number of practitioners in advanced and consultant-level practice </a:t>
            </a:r>
          </a:p>
          <a:p>
            <a:pPr algn="ctr"/>
            <a:r>
              <a:rPr lang="en-GB" sz="1400" b="1" dirty="0">
                <a:solidFill>
                  <a:schemeClr val="bg1"/>
                </a:solidFill>
                <a:effectLst/>
                <a:latin typeface="Calibri" panose="020F0502020204030204" pitchFamily="34" charset="0"/>
                <a:cs typeface="Calibri" panose="020F0502020204030204" pitchFamily="34" charset="0"/>
              </a:rPr>
              <a:t>as a percentage of establishment headcount by sector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816329" y="2942640"/>
            <a:ext cx="2682894"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Number of practitioners as a percentage of establishment headcount</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17</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Advanced and consultant </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66116"/>
            <a:ext cx="1908676" cy="5405388"/>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On average, each respondent has 8.5% diagnostic radiography workforce members (headcount) carrying out advanced practice and 0.8% carrying out consultant-level practice, as shown in Figure 24. The 47 NHS respondents to this question reported that advanced practitioners make up 9.6% of headcount compared with the 2.9% of headcount reported by the 12 non-NHS respondents, who also have 0.1% consultant practitioners.</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24: Number</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of</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practitioners</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in advanced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consultant-level</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practice as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 percentage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of</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establishment</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headcount</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sector</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(n=59)</a:t>
            </a:r>
            <a:br>
              <a:rPr lang="en-GB" sz="1200" i="1" dirty="0">
                <a:effectLst/>
                <a:latin typeface="Helvetica Neue" panose="02000503000000020004" pitchFamily="2" charset="0"/>
              </a:rPr>
            </a:br>
            <a:endParaRPr lang="en-GB" sz="12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637292"/>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20000"/>
              </a:lnSpc>
            </a:pPr>
            <a:endParaRPr lang="en-GB" sz="40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24</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descr="A close-up of a logo&#10;&#10;Description automatically generated">
            <a:extLst>
              <a:ext uri="{FF2B5EF4-FFF2-40B4-BE49-F238E27FC236}">
                <a16:creationId xmlns:a16="http://schemas.microsoft.com/office/drawing/2014/main" id="{48721ACF-5D84-B80C-91AC-80EF7473FB7A}"/>
              </a:ext>
            </a:extLst>
          </p:cNvPr>
          <p:cNvPicPr>
            <a:picLocks noChangeAspect="1"/>
          </p:cNvPicPr>
          <p:nvPr/>
        </p:nvPicPr>
        <p:blipFill>
          <a:blip r:embed="rId3"/>
          <a:stretch>
            <a:fillRect/>
          </a:stretch>
        </p:blipFill>
        <p:spPr>
          <a:xfrm>
            <a:off x="7976570" y="4620007"/>
            <a:ext cx="1278288" cy="680296"/>
          </a:xfrm>
          <a:prstGeom prst="rect">
            <a:avLst/>
          </a:prstGeom>
        </p:spPr>
      </p:pic>
      <p:pic>
        <p:nvPicPr>
          <p:cNvPr id="13" name="Picture 12">
            <a:extLst>
              <a:ext uri="{FF2B5EF4-FFF2-40B4-BE49-F238E27FC236}">
                <a16:creationId xmlns:a16="http://schemas.microsoft.com/office/drawing/2014/main" id="{67C157BF-4A86-CAA2-C971-695E2250DF2F}"/>
              </a:ext>
            </a:extLst>
          </p:cNvPr>
          <p:cNvPicPr>
            <a:picLocks noChangeAspect="1"/>
          </p:cNvPicPr>
          <p:nvPr/>
        </p:nvPicPr>
        <p:blipFill rotWithShape="1">
          <a:blip r:embed="rId4"/>
          <a:srcRect l="10823" t="19814" r="30063" b="22880"/>
          <a:stretch/>
        </p:blipFill>
        <p:spPr>
          <a:xfrm>
            <a:off x="1704023" y="1258458"/>
            <a:ext cx="6272547" cy="4297016"/>
          </a:xfrm>
          <a:prstGeom prst="rect">
            <a:avLst/>
          </a:prstGeom>
        </p:spPr>
      </p:pic>
    </p:spTree>
    <p:extLst>
      <p:ext uri="{BB962C8B-B14F-4D97-AF65-F5344CB8AC3E}">
        <p14:creationId xmlns:p14="http://schemas.microsoft.com/office/powerpoint/2010/main" val="1300606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33</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Employment of agency staff by year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109352" y="2917548"/>
            <a:ext cx="3268940"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Percentage of respondents employing agency staff</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18</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Agency staff</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66116"/>
            <a:ext cx="1908676" cy="5405388"/>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Of the 42 respondents to census questions on their use of agency staff, 32 (76%) were using either diagnostic radiography or sonography agency staff (or both) on the November 2022 census date. This number has been steady at around 80% since 2020, as shown in Figure 25.</a:t>
            </a:r>
          </a:p>
          <a:p>
            <a:endParaRPr lang="en-GB" sz="900" dirty="0">
              <a:latin typeface="Calibri" panose="020F0502020204030204" pitchFamily="34" charset="0"/>
              <a:cs typeface="Calibri" panose="020F0502020204030204" pitchFamily="34" charset="0"/>
            </a:endParaRPr>
          </a:p>
          <a:p>
            <a:r>
              <a:rPr lang="en-GB" sz="900" i="1" dirty="0">
                <a:effectLst/>
                <a:latin typeface="Helvetica Neue" panose="02000503000000020004" pitchFamily="2" charset="0"/>
              </a:rPr>
              <a:t>Figure 25: Percentage of providers</a:t>
            </a:r>
            <a:r>
              <a:rPr lang="en-GB" sz="900" i="1" dirty="0">
                <a:latin typeface="Helvetica Neue" panose="02000503000000020004" pitchFamily="2" charset="0"/>
              </a:rPr>
              <a:t> </a:t>
            </a:r>
            <a:r>
              <a:rPr lang="en-GB" sz="900" i="1" dirty="0">
                <a:effectLst/>
                <a:latin typeface="Helvetica Neue" panose="02000503000000020004" pitchFamily="2" charset="0"/>
              </a:rPr>
              <a:t>using agency diagnostic</a:t>
            </a:r>
            <a:r>
              <a:rPr lang="en-GB" sz="900" i="1" dirty="0">
                <a:latin typeface="Helvetica Neue" panose="02000503000000020004" pitchFamily="2" charset="0"/>
              </a:rPr>
              <a:t> </a:t>
            </a:r>
            <a:r>
              <a:rPr lang="en-GB" sz="900" i="1" dirty="0">
                <a:effectLst/>
                <a:latin typeface="Helvetica Neue" panose="02000503000000020004" pitchFamily="2" charset="0"/>
              </a:rPr>
              <a:t>radiography</a:t>
            </a:r>
            <a:r>
              <a:rPr lang="en-GB" sz="900" i="1" dirty="0">
                <a:latin typeface="Helvetica Neue" panose="02000503000000020004" pitchFamily="2" charset="0"/>
              </a:rPr>
              <a:t> </a:t>
            </a:r>
            <a:r>
              <a:rPr lang="en-GB" sz="900" i="1" dirty="0">
                <a:effectLst/>
                <a:latin typeface="Helvetica Neue" panose="02000503000000020004" pitchFamily="2" charset="0"/>
              </a:rPr>
              <a:t>or sonography</a:t>
            </a:r>
            <a:r>
              <a:rPr lang="en-GB" sz="900" i="1" dirty="0">
                <a:latin typeface="Helvetica Neue" panose="02000503000000020004" pitchFamily="2" charset="0"/>
              </a:rPr>
              <a:t> </a:t>
            </a:r>
            <a:r>
              <a:rPr lang="en-GB" sz="900" i="1" dirty="0">
                <a:effectLst/>
                <a:latin typeface="Helvetica Neue" panose="02000503000000020004" pitchFamily="2" charset="0"/>
              </a:rPr>
              <a:t>staff, by census year</a:t>
            </a:r>
            <a:endParaRPr lang="en-GB" sz="9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67885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20000"/>
              </a:lnSpc>
            </a:pPr>
            <a:endParaRPr lang="en-GB" sz="4000" dirty="0">
              <a:effectLst/>
              <a:latin typeface="Calibri" panose="020F0502020204030204" pitchFamily="34" charset="0"/>
              <a:cs typeface="Calibri" panose="020F0502020204030204" pitchFamily="34" charset="0"/>
            </a:endParaRPr>
          </a:p>
          <a:p>
            <a:pPr algn="ctr">
              <a:lnSpc>
                <a:spcPct val="170000"/>
              </a:lnSpc>
            </a:pPr>
            <a:r>
              <a:rPr lang="en-GB" sz="4000" dirty="0">
                <a:effectLst/>
                <a:latin typeface="Calibri" panose="020F0502020204030204" pitchFamily="34" charset="0"/>
                <a:cs typeface="Calibri" panose="020F0502020204030204" pitchFamily="34" charset="0"/>
              </a:rPr>
              <a:t>Discipline</a:t>
            </a:r>
          </a:p>
          <a:p>
            <a:pPr algn="ctr">
              <a:lnSpc>
                <a:spcPct val="170000"/>
              </a:lnSpc>
            </a:pPr>
            <a:r>
              <a:rPr lang="en-GB" sz="4000" i="1" dirty="0">
                <a:effectLst/>
                <a:latin typeface="Calibri" panose="020F0502020204030204" pitchFamily="34" charset="0"/>
                <a:cs typeface="Calibri" panose="020F0502020204030204" pitchFamily="34" charset="0"/>
              </a:rPr>
              <a:t>Figure 25</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9" name="Picture 8" descr="A group of colorful rectangular objects&#10;&#10;Description automatically generated">
            <a:extLst>
              <a:ext uri="{FF2B5EF4-FFF2-40B4-BE49-F238E27FC236}">
                <a16:creationId xmlns:a16="http://schemas.microsoft.com/office/drawing/2014/main" id="{62B13DBA-0FC2-642E-49BA-22287A794C80}"/>
              </a:ext>
            </a:extLst>
          </p:cNvPr>
          <p:cNvPicPr>
            <a:picLocks noChangeAspect="1"/>
          </p:cNvPicPr>
          <p:nvPr/>
        </p:nvPicPr>
        <p:blipFill>
          <a:blip r:embed="rId3"/>
          <a:stretch>
            <a:fillRect/>
          </a:stretch>
        </p:blipFill>
        <p:spPr>
          <a:xfrm>
            <a:off x="8115299" y="4440734"/>
            <a:ext cx="1126259" cy="827456"/>
          </a:xfrm>
          <a:prstGeom prst="rect">
            <a:avLst/>
          </a:prstGeom>
        </p:spPr>
      </p:pic>
      <p:pic>
        <p:nvPicPr>
          <p:cNvPr id="14" name="Picture 13">
            <a:extLst>
              <a:ext uri="{FF2B5EF4-FFF2-40B4-BE49-F238E27FC236}">
                <a16:creationId xmlns:a16="http://schemas.microsoft.com/office/drawing/2014/main" id="{41C7BECB-ADA2-2500-CB0A-FF7884C52A50}"/>
              </a:ext>
            </a:extLst>
          </p:cNvPr>
          <p:cNvPicPr>
            <a:picLocks noChangeAspect="1"/>
          </p:cNvPicPr>
          <p:nvPr/>
        </p:nvPicPr>
        <p:blipFill rotWithShape="1">
          <a:blip r:embed="rId4"/>
          <a:srcRect l="10903" t="18861" r="30845" b="20817"/>
          <a:stretch/>
        </p:blipFill>
        <p:spPr>
          <a:xfrm>
            <a:off x="1654141" y="906457"/>
            <a:ext cx="6400618" cy="4683696"/>
          </a:xfrm>
          <a:prstGeom prst="rect">
            <a:avLst/>
          </a:prstGeom>
        </p:spPr>
      </p:pic>
    </p:spTree>
    <p:extLst>
      <p:ext uri="{BB962C8B-B14F-4D97-AF65-F5344CB8AC3E}">
        <p14:creationId xmlns:p14="http://schemas.microsoft.com/office/powerpoint/2010/main" val="2164573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34</a:t>
            </a:fld>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19</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Downloads</a:t>
            </a: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LT Std" panose="020B0904020202020204" pitchFamily="34" charset="0"/>
              </a:rPr>
            </a:br>
            <a:endParaRPr lang="en-GB" sz="2000" dirty="0">
              <a:effectLst/>
              <a:latin typeface="Helvetica Neue LT Std" panose="020B0904020202020204" pitchFamily="34" charset="0"/>
            </a:endParaRPr>
          </a:p>
        </p:txBody>
      </p:sp>
      <p:sp>
        <p:nvSpPr>
          <p:cNvPr id="4" name="Title Placeholder 1">
            <a:extLst>
              <a:ext uri="{FF2B5EF4-FFF2-40B4-BE49-F238E27FC236}">
                <a16:creationId xmlns:a16="http://schemas.microsoft.com/office/drawing/2014/main" id="{CC9B0B03-2207-69FF-40CC-85332352A4B7}"/>
              </a:ext>
            </a:extLst>
          </p:cNvPr>
          <p:cNvSpPr txBox="1">
            <a:spLocks/>
          </p:cNvSpPr>
          <p:nvPr/>
        </p:nvSpPr>
        <p:spPr>
          <a:xfrm>
            <a:off x="732152" y="737792"/>
            <a:ext cx="8162445" cy="28051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1100" dirty="0">
                <a:effectLst/>
                <a:latin typeface="Calibri" panose="020F0502020204030204" pitchFamily="34" charset="0"/>
                <a:cs typeface="Calibri" panose="020F0502020204030204" pitchFamily="34" charset="0"/>
              </a:rPr>
              <a:t>Further documents relating to the 2022 census can be accessed from:</a:t>
            </a:r>
          </a:p>
        </p:txBody>
      </p:sp>
      <p:sp>
        <p:nvSpPr>
          <p:cNvPr id="10" name="Title Placeholder 1">
            <a:extLst>
              <a:ext uri="{FF2B5EF4-FFF2-40B4-BE49-F238E27FC236}">
                <a16:creationId xmlns:a16="http://schemas.microsoft.com/office/drawing/2014/main" id="{3C38D207-2606-1F21-66F3-08B1C8CBB33D}"/>
              </a:ext>
            </a:extLst>
          </p:cNvPr>
          <p:cNvSpPr txBox="1">
            <a:spLocks/>
          </p:cNvSpPr>
          <p:nvPr/>
        </p:nvSpPr>
        <p:spPr>
          <a:xfrm>
            <a:off x="732152" y="1918892"/>
            <a:ext cx="8162445" cy="20816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marL="171450" indent="-171450">
              <a:buFont typeface="Arial" panose="020B0604020202020204" pitchFamily="34" charset="0"/>
              <a:buChar char="•"/>
            </a:pPr>
            <a:r>
              <a:rPr lang="en-GB" sz="1100" dirty="0">
                <a:effectLst/>
                <a:latin typeface="Calibri" panose="020F0502020204030204" pitchFamily="34" charset="0"/>
                <a:cs typeface="Calibri" panose="020F0502020204030204" pitchFamily="34" charset="0"/>
              </a:rPr>
              <a:t>2022 </a:t>
            </a:r>
            <a:r>
              <a:rPr lang="en-GB" sz="1100" dirty="0" err="1">
                <a:effectLst/>
                <a:latin typeface="Calibri" panose="020F0502020204030204" pitchFamily="34" charset="0"/>
                <a:cs typeface="Calibri" panose="020F0502020204030204" pitchFamily="34" charset="0"/>
              </a:rPr>
              <a:t>SoR</a:t>
            </a:r>
            <a:r>
              <a:rPr lang="en-GB" sz="1100" dirty="0">
                <a:effectLst/>
                <a:latin typeface="Calibri" panose="020F0502020204030204" pitchFamily="34" charset="0"/>
                <a:cs typeface="Calibri" panose="020F0502020204030204" pitchFamily="34" charset="0"/>
              </a:rPr>
              <a:t> diagnostic radiography workforce UK census questionnaire (PDF)</a:t>
            </a:r>
          </a:p>
          <a:p>
            <a:pPr marL="171450" indent="-171450">
              <a:buFont typeface="Arial" panose="020B0604020202020204" pitchFamily="34" charset="0"/>
              <a:buChar char="•"/>
            </a:pPr>
            <a:r>
              <a:rPr lang="en-GB" sz="1100" dirty="0">
                <a:effectLst/>
                <a:latin typeface="Calibri" panose="020F0502020204030204" pitchFamily="34" charset="0"/>
                <a:cs typeface="Calibri" panose="020F0502020204030204" pitchFamily="34" charset="0"/>
              </a:rPr>
              <a:t>2022 </a:t>
            </a:r>
            <a:r>
              <a:rPr lang="en-GB" sz="1100" dirty="0" err="1">
                <a:effectLst/>
                <a:latin typeface="Calibri" panose="020F0502020204030204" pitchFamily="34" charset="0"/>
                <a:cs typeface="Calibri" panose="020F0502020204030204" pitchFamily="34" charset="0"/>
              </a:rPr>
              <a:t>SoR</a:t>
            </a:r>
            <a:r>
              <a:rPr lang="en-GB" sz="1100" dirty="0">
                <a:effectLst/>
                <a:latin typeface="Calibri" panose="020F0502020204030204" pitchFamily="34" charset="0"/>
                <a:cs typeface="Calibri" panose="020F0502020204030204" pitchFamily="34" charset="0"/>
              </a:rPr>
              <a:t> diagnostic radiography workforce UK census spreadsheet (Excel)</a:t>
            </a:r>
          </a:p>
        </p:txBody>
      </p:sp>
      <p:sp>
        <p:nvSpPr>
          <p:cNvPr id="13" name="Rounded Rectangle 12">
            <a:extLst>
              <a:ext uri="{FF2B5EF4-FFF2-40B4-BE49-F238E27FC236}">
                <a16:creationId xmlns:a16="http://schemas.microsoft.com/office/drawing/2014/main" id="{C5F06796-AE56-D9AD-B5F1-3982A3D132C3}"/>
              </a:ext>
            </a:extLst>
          </p:cNvPr>
          <p:cNvSpPr/>
          <p:nvPr/>
        </p:nvSpPr>
        <p:spPr>
          <a:xfrm>
            <a:off x="841664" y="1078824"/>
            <a:ext cx="7242463" cy="66684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E8944C4-727A-CA7C-89C9-F90FACBDAC65}"/>
              </a:ext>
            </a:extLst>
          </p:cNvPr>
          <p:cNvSpPr txBox="1"/>
          <p:nvPr/>
        </p:nvSpPr>
        <p:spPr>
          <a:xfrm>
            <a:off x="997526" y="1140247"/>
            <a:ext cx="6882395"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u="sng" dirty="0">
                <a:solidFill>
                  <a:srgbClr val="265A9B"/>
                </a:solidFill>
                <a:effectLst/>
                <a:latin typeface="Helvetica Neue Roman" panose="02000503000000020004" pitchFamily="2" charset="0"/>
              </a:rPr>
              <a:t>https://</a:t>
            </a:r>
            <a:r>
              <a:rPr lang="en-GB" sz="1400" u="sng" dirty="0" err="1">
                <a:solidFill>
                  <a:srgbClr val="265A9B"/>
                </a:solidFill>
                <a:effectLst/>
                <a:latin typeface="Helvetica Neue Roman" panose="02000503000000020004" pitchFamily="2" charset="0"/>
              </a:rPr>
              <a:t>www.sor.org</a:t>
            </a:r>
            <a:r>
              <a:rPr lang="en-GB" sz="1400" u="sng" dirty="0">
                <a:solidFill>
                  <a:srgbClr val="265A9B"/>
                </a:solidFill>
                <a:effectLst/>
                <a:latin typeface="Helvetica Neue Roman" panose="02000503000000020004" pitchFamily="2" charset="0"/>
              </a:rPr>
              <a:t>/learning-advice/professional-body-guidance-and-publications/documents-and-publications/reports-and-surveys</a:t>
            </a:r>
            <a:endParaRPr lang="en-GB" sz="1400" dirty="0">
              <a:solidFill>
                <a:srgbClr val="265A9B"/>
              </a:solidFill>
              <a:effectLst/>
              <a:latin typeface="Helvetica Neue Roman" panose="02000503000000020004" pitchFamily="2" charset="0"/>
            </a:endParaRPr>
          </a:p>
        </p:txBody>
      </p:sp>
    </p:spTree>
    <p:extLst>
      <p:ext uri="{BB962C8B-B14F-4D97-AF65-F5344CB8AC3E}">
        <p14:creationId xmlns:p14="http://schemas.microsoft.com/office/powerpoint/2010/main" val="3752183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35</a:t>
            </a:fld>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20</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References</a:t>
            </a: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LT Std" panose="020B0904020202020204" pitchFamily="34" charset="0"/>
              </a:rPr>
            </a:br>
            <a:endParaRPr lang="en-GB" sz="2000" dirty="0">
              <a:effectLst/>
              <a:latin typeface="Helvetica Neue LT Std" panose="020B0904020202020204" pitchFamily="34" charset="0"/>
            </a:endParaRPr>
          </a:p>
          <a:p>
            <a:r>
              <a:rPr lang="en-GB" sz="2000" dirty="0">
                <a:effectLst/>
                <a:latin typeface="Helvetica Neue LT Std" panose="020B0904020202020204" pitchFamily="34" charset="0"/>
              </a:rPr>
              <a:t> </a:t>
            </a: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LT Std" panose="020B0904020202020204" pitchFamily="34" charset="0"/>
              </a:rPr>
            </a:br>
            <a:endParaRPr lang="en-GB" sz="2000" dirty="0">
              <a:effectLst/>
              <a:latin typeface="Helvetica Neue LT Std" panose="020B0904020202020204" pitchFamily="34" charset="0"/>
            </a:endParaRPr>
          </a:p>
        </p:txBody>
      </p:sp>
      <p:sp>
        <p:nvSpPr>
          <p:cNvPr id="4" name="Title Placeholder 1">
            <a:extLst>
              <a:ext uri="{FF2B5EF4-FFF2-40B4-BE49-F238E27FC236}">
                <a16:creationId xmlns:a16="http://schemas.microsoft.com/office/drawing/2014/main" id="{CC9B0B03-2207-69FF-40CC-85332352A4B7}"/>
              </a:ext>
            </a:extLst>
          </p:cNvPr>
          <p:cNvSpPr txBox="1">
            <a:spLocks/>
          </p:cNvSpPr>
          <p:nvPr/>
        </p:nvSpPr>
        <p:spPr>
          <a:xfrm>
            <a:off x="732152" y="737792"/>
            <a:ext cx="8162445" cy="45407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1100" dirty="0">
                <a:effectLst/>
                <a:latin typeface="Calibri" panose="020F0502020204030204" pitchFamily="34" charset="0"/>
                <a:cs typeface="Calibri" panose="020F0502020204030204" pitchFamily="34" charset="0"/>
              </a:rPr>
              <a:t>The Society and College of Radiographers (2020). Diagnostic Radiography Workforce UK Census 2019, Available at: </a:t>
            </a:r>
            <a:r>
              <a:rPr lang="en-GB" sz="1100" u="sng" dirty="0">
                <a:effectLst/>
                <a:latin typeface="Calibri" panose="020F0502020204030204" pitchFamily="34" charset="0"/>
                <a:cs typeface="Calibri" panose="020F0502020204030204" pitchFamily="34" charset="0"/>
              </a:rPr>
              <a:t>https://</a:t>
            </a:r>
            <a:r>
              <a:rPr lang="en-GB" sz="1100" u="sng" dirty="0" err="1">
                <a:effectLst/>
                <a:latin typeface="Calibri" panose="020F0502020204030204" pitchFamily="34" charset="0"/>
                <a:cs typeface="Calibri" panose="020F0502020204030204" pitchFamily="34" charset="0"/>
              </a:rPr>
              <a:t>www.sor.org</a:t>
            </a:r>
            <a:r>
              <a:rPr lang="en-GB" sz="1100" u="sng" dirty="0">
                <a:effectLst/>
                <a:latin typeface="Calibri" panose="020F0502020204030204" pitchFamily="34" charset="0"/>
                <a:cs typeface="Calibri" panose="020F0502020204030204" pitchFamily="34" charset="0"/>
              </a:rPr>
              <a:t>/learning-advice/professional-body-guidance-and-publications/documents-and-publications/reports-and-surveys/diagnostic-radiography-workforce-uk-census-2019 </a:t>
            </a:r>
            <a:r>
              <a:rPr lang="en-GB" sz="1100" dirty="0">
                <a:effectLst/>
                <a:latin typeface="Calibri" panose="020F0502020204030204" pitchFamily="34" charset="0"/>
                <a:cs typeface="Calibri" panose="020F0502020204030204" pitchFamily="34" charset="0"/>
              </a:rPr>
              <a:t>[Accessed July 12, 2022].</a:t>
            </a:r>
          </a:p>
          <a:p>
            <a:br>
              <a:rPr lang="en-GB" sz="1100" dirty="0">
                <a:effectLst/>
                <a:latin typeface="Calibri" panose="020F0502020204030204" pitchFamily="34" charset="0"/>
                <a:cs typeface="Calibri" panose="020F0502020204030204" pitchFamily="34" charset="0"/>
              </a:rPr>
            </a:br>
            <a:endParaRPr lang="en-GB" sz="1100" dirty="0">
              <a:effectLst/>
              <a:latin typeface="Calibri" panose="020F0502020204030204" pitchFamily="34" charset="0"/>
              <a:cs typeface="Calibri" panose="020F0502020204030204" pitchFamily="34" charset="0"/>
            </a:endParaRPr>
          </a:p>
          <a:p>
            <a:r>
              <a:rPr lang="en-GB" sz="1100" dirty="0">
                <a:effectLst/>
                <a:latin typeface="Calibri" panose="020F0502020204030204" pitchFamily="34" charset="0"/>
                <a:cs typeface="Calibri" panose="020F0502020204030204" pitchFamily="34" charset="0"/>
              </a:rPr>
              <a:t>The College of Radiographers (2021). Diagnostic Radiography Workforce UK Census 2020, Available at: </a:t>
            </a:r>
            <a:r>
              <a:rPr lang="en-GB" sz="1100" u="sng" dirty="0">
                <a:effectLst/>
                <a:latin typeface="Calibri" panose="020F0502020204030204" pitchFamily="34" charset="0"/>
                <a:cs typeface="Calibri" panose="020F0502020204030204" pitchFamily="34" charset="0"/>
              </a:rPr>
              <a:t>https://</a:t>
            </a:r>
            <a:r>
              <a:rPr lang="en-GB" sz="1100" u="sng" dirty="0" err="1">
                <a:effectLst/>
                <a:latin typeface="Calibri" panose="020F0502020204030204" pitchFamily="34" charset="0"/>
                <a:cs typeface="Calibri" panose="020F0502020204030204" pitchFamily="34" charset="0"/>
              </a:rPr>
              <a:t>www.sor.org</a:t>
            </a:r>
            <a:r>
              <a:rPr lang="en-GB" sz="1100" u="sng" dirty="0">
                <a:effectLst/>
                <a:latin typeface="Calibri" panose="020F0502020204030204" pitchFamily="34" charset="0"/>
                <a:cs typeface="Calibri" panose="020F0502020204030204" pitchFamily="34" charset="0"/>
              </a:rPr>
              <a:t>/learning-advice/professional-body-guidance-and-publications/documents-and-publications/reports-and-surveys/or-diagnostic-radiography-workforce-uk-census-2020</a:t>
            </a:r>
            <a:r>
              <a:rPr lang="en-GB" sz="1100" dirty="0">
                <a:effectLst/>
                <a:latin typeface="Calibri" panose="020F0502020204030204" pitchFamily="34" charset="0"/>
                <a:cs typeface="Calibri" panose="020F0502020204030204" pitchFamily="34" charset="0"/>
              </a:rPr>
              <a:t> [Accessed July 12, 2022].</a:t>
            </a:r>
          </a:p>
          <a:p>
            <a:br>
              <a:rPr lang="en-GB" sz="1100" dirty="0">
                <a:effectLst/>
                <a:latin typeface="Calibri" panose="020F0502020204030204" pitchFamily="34" charset="0"/>
                <a:cs typeface="Calibri" panose="020F0502020204030204" pitchFamily="34" charset="0"/>
              </a:rPr>
            </a:br>
            <a:endParaRPr lang="en-GB" sz="1100" dirty="0">
              <a:effectLst/>
              <a:latin typeface="Calibri" panose="020F0502020204030204" pitchFamily="34" charset="0"/>
              <a:cs typeface="Calibri" panose="020F0502020204030204" pitchFamily="34" charset="0"/>
            </a:endParaRPr>
          </a:p>
          <a:p>
            <a:r>
              <a:rPr lang="en-GB" sz="1100" dirty="0">
                <a:effectLst/>
                <a:latin typeface="Calibri" panose="020F0502020204030204" pitchFamily="34" charset="0"/>
                <a:cs typeface="Calibri" panose="020F0502020204030204" pitchFamily="34" charset="0"/>
              </a:rPr>
              <a:t>The College of Radiographers (2022). Diagnostic Radiography Workforce 2021 UK Census, Available at: </a:t>
            </a:r>
            <a:r>
              <a:rPr lang="en-GB" sz="1100" u="sng" dirty="0">
                <a:effectLst/>
                <a:latin typeface="Calibri" panose="020F0502020204030204" pitchFamily="34" charset="0"/>
                <a:cs typeface="Calibri" panose="020F0502020204030204" pitchFamily="34" charset="0"/>
              </a:rPr>
              <a:t>https://</a:t>
            </a:r>
            <a:r>
              <a:rPr lang="en-GB" sz="1100" u="sng" dirty="0" err="1">
                <a:effectLst/>
                <a:latin typeface="Calibri" panose="020F0502020204030204" pitchFamily="34" charset="0"/>
                <a:cs typeface="Calibri" panose="020F0502020204030204" pitchFamily="34" charset="0"/>
              </a:rPr>
              <a:t>www.sor.org</a:t>
            </a:r>
            <a:r>
              <a:rPr lang="en-GB" sz="1100" u="sng" dirty="0">
                <a:effectLst/>
                <a:latin typeface="Calibri" panose="020F0502020204030204" pitchFamily="34" charset="0"/>
                <a:cs typeface="Calibri" panose="020F0502020204030204" pitchFamily="34" charset="0"/>
              </a:rPr>
              <a:t>/learning-advice/professional-body-guidance-and-publications/documents-and-publications/reports-and-surveys/cor-diagnostic-radiography-workforce-census-2021</a:t>
            </a:r>
            <a:r>
              <a:rPr lang="en-GB" sz="1100" dirty="0">
                <a:effectLst/>
                <a:latin typeface="Calibri" panose="020F0502020204030204" pitchFamily="34" charset="0"/>
                <a:cs typeface="Calibri" panose="020F0502020204030204" pitchFamily="34" charset="0"/>
              </a:rPr>
              <a:t> [Accessed July 12, 2022].</a:t>
            </a:r>
          </a:p>
        </p:txBody>
      </p:sp>
    </p:spTree>
    <p:extLst>
      <p:ext uri="{BB962C8B-B14F-4D97-AF65-F5344CB8AC3E}">
        <p14:creationId xmlns:p14="http://schemas.microsoft.com/office/powerpoint/2010/main" val="597506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B3697-93C6-B79E-D0F5-9A222BFFC069}"/>
              </a:ext>
            </a:extLst>
          </p:cNvPr>
          <p:cNvSpPr txBox="1"/>
          <p:nvPr/>
        </p:nvSpPr>
        <p:spPr>
          <a:xfrm>
            <a:off x="4426527" y="2275608"/>
            <a:ext cx="6719455" cy="2092881"/>
          </a:xfrm>
          <a:prstGeom prst="rect">
            <a:avLst/>
          </a:prstGeom>
          <a:noFill/>
        </p:spPr>
        <p:txBody>
          <a:bodyPr wrap="square" rtlCol="0">
            <a:spAutoFit/>
          </a:bodyPr>
          <a:lstStyle/>
          <a:p>
            <a:pPr algn="r"/>
            <a:r>
              <a:rPr lang="en-GB" sz="4000" dirty="0">
                <a:solidFill>
                  <a:schemeClr val="bg1"/>
                </a:solidFill>
                <a:effectLst/>
                <a:latin typeface="Calibri" panose="020F0502020204030204" pitchFamily="34" charset="0"/>
                <a:cs typeface="Calibri" panose="020F0502020204030204" pitchFamily="34" charset="0"/>
              </a:rPr>
              <a:t>Diagnostic Radiography </a:t>
            </a:r>
          </a:p>
          <a:p>
            <a:pPr algn="r"/>
            <a:r>
              <a:rPr lang="en-GB" sz="4000" dirty="0">
                <a:solidFill>
                  <a:schemeClr val="bg1"/>
                </a:solidFill>
                <a:effectLst/>
                <a:latin typeface="Calibri" panose="020F0502020204030204" pitchFamily="34" charset="0"/>
                <a:cs typeface="Calibri" panose="020F0502020204030204" pitchFamily="34" charset="0"/>
              </a:rPr>
              <a:t>Workforce</a:t>
            </a:r>
            <a:r>
              <a:rPr lang="en-GB" sz="4000" i="1" dirty="0">
                <a:solidFill>
                  <a:schemeClr val="bg1"/>
                </a:solidFill>
                <a:effectLst/>
                <a:latin typeface="Calibri" panose="020F0502020204030204" pitchFamily="34" charset="0"/>
                <a:cs typeface="Calibri" panose="020F0502020204030204" pitchFamily="34" charset="0"/>
              </a:rPr>
              <a:t> </a:t>
            </a:r>
            <a:r>
              <a:rPr lang="en-GB" sz="4000" dirty="0">
                <a:solidFill>
                  <a:schemeClr val="bg1"/>
                </a:solidFill>
                <a:effectLst/>
                <a:latin typeface="Calibri" panose="020F0502020204030204" pitchFamily="34" charset="0"/>
                <a:cs typeface="Calibri" panose="020F0502020204030204" pitchFamily="34" charset="0"/>
              </a:rPr>
              <a:t>UK Census</a:t>
            </a:r>
          </a:p>
          <a:p>
            <a:pPr algn="r"/>
            <a:r>
              <a:rPr lang="en-GB" sz="3200" b="1" dirty="0">
                <a:solidFill>
                  <a:schemeClr val="bg1"/>
                </a:solidFill>
                <a:effectLst/>
                <a:latin typeface="Calibri" panose="020F0502020204030204" pitchFamily="34" charset="0"/>
                <a:cs typeface="Calibri" panose="020F0502020204030204" pitchFamily="34" charset="0"/>
              </a:rPr>
              <a:t>2022</a:t>
            </a:r>
            <a:endParaRPr lang="en-GB" sz="4000" b="1" dirty="0">
              <a:solidFill>
                <a:schemeClr val="bg1"/>
              </a:solidFill>
              <a:effectLst/>
              <a:latin typeface="Calibri" panose="020F0502020204030204" pitchFamily="34" charset="0"/>
              <a:cs typeface="Calibri" panose="020F0502020204030204" pitchFamily="34" charset="0"/>
            </a:endParaRPr>
          </a:p>
          <a:p>
            <a:endParaRPr lang="en-US" dirty="0"/>
          </a:p>
        </p:txBody>
      </p:sp>
      <p:sp>
        <p:nvSpPr>
          <p:cNvPr id="3" name="TextBox 2">
            <a:extLst>
              <a:ext uri="{FF2B5EF4-FFF2-40B4-BE49-F238E27FC236}">
                <a16:creationId xmlns:a16="http://schemas.microsoft.com/office/drawing/2014/main" id="{D71CC9D9-7292-86F9-E807-A2FDBB5D83DE}"/>
              </a:ext>
            </a:extLst>
          </p:cNvPr>
          <p:cNvSpPr txBox="1"/>
          <p:nvPr/>
        </p:nvSpPr>
        <p:spPr>
          <a:xfrm>
            <a:off x="6896100" y="4591678"/>
            <a:ext cx="4249882" cy="1015663"/>
          </a:xfrm>
          <a:prstGeom prst="rect">
            <a:avLst/>
          </a:prstGeom>
          <a:noFill/>
        </p:spPr>
        <p:txBody>
          <a:bodyPr wrap="square" rtlCol="0">
            <a:spAutoFit/>
          </a:bodyPr>
          <a:lstStyle/>
          <a:p>
            <a:pPr algn="r"/>
            <a:r>
              <a:rPr lang="en-GB" sz="1400" dirty="0">
                <a:solidFill>
                  <a:schemeClr val="bg1"/>
                </a:solidFill>
                <a:effectLst/>
                <a:latin typeface="Calibri" panose="020F0502020204030204" pitchFamily="34" charset="0"/>
                <a:cs typeface="Calibri" panose="020F0502020204030204" pitchFamily="34" charset="0"/>
              </a:rPr>
              <a:t>207 Providence Square, </a:t>
            </a:r>
          </a:p>
          <a:p>
            <a:pPr algn="r"/>
            <a:r>
              <a:rPr lang="en-GB" sz="1400" dirty="0">
                <a:solidFill>
                  <a:schemeClr val="bg1"/>
                </a:solidFill>
                <a:effectLst/>
                <a:latin typeface="Calibri" panose="020F0502020204030204" pitchFamily="34" charset="0"/>
                <a:cs typeface="Calibri" panose="020F0502020204030204" pitchFamily="34" charset="0"/>
              </a:rPr>
              <a:t>Mill Street, London SE1 2EW</a:t>
            </a:r>
          </a:p>
          <a:p>
            <a:pPr algn="r"/>
            <a:r>
              <a:rPr lang="en-GB" sz="1400" b="1" dirty="0" err="1">
                <a:solidFill>
                  <a:schemeClr val="bg1"/>
                </a:solidFill>
                <a:effectLst/>
                <a:latin typeface="Calibri" panose="020F0502020204030204" pitchFamily="34" charset="0"/>
                <a:cs typeface="Calibri" panose="020F0502020204030204" pitchFamily="34" charset="0"/>
              </a:rPr>
              <a:t>www.sor.org</a:t>
            </a:r>
            <a:endParaRPr lang="en-GB" sz="1400" dirty="0">
              <a:solidFill>
                <a:schemeClr val="bg1"/>
              </a:solidFill>
              <a:effectLst/>
              <a:latin typeface="Calibri" panose="020F0502020204030204" pitchFamily="34" charset="0"/>
              <a:cs typeface="Calibri" panose="020F0502020204030204" pitchFamily="34" charset="0"/>
            </a:endParaRPr>
          </a:p>
          <a:p>
            <a:endParaRPr lang="en-US" dirty="0"/>
          </a:p>
        </p:txBody>
      </p:sp>
      <p:pic>
        <p:nvPicPr>
          <p:cNvPr id="5" name="Picture 4" descr="A black and white logo&#10;&#10;Description automatically generated">
            <a:extLst>
              <a:ext uri="{FF2B5EF4-FFF2-40B4-BE49-F238E27FC236}">
                <a16:creationId xmlns:a16="http://schemas.microsoft.com/office/drawing/2014/main" id="{EE287B9F-5158-4C11-77F1-1BB9C1832B0F}"/>
              </a:ext>
            </a:extLst>
          </p:cNvPr>
          <p:cNvPicPr>
            <a:picLocks noChangeAspect="1"/>
          </p:cNvPicPr>
          <p:nvPr/>
        </p:nvPicPr>
        <p:blipFill>
          <a:blip r:embed="rId3"/>
          <a:stretch>
            <a:fillRect/>
          </a:stretch>
        </p:blipFill>
        <p:spPr>
          <a:xfrm>
            <a:off x="8229600" y="1184586"/>
            <a:ext cx="2801478" cy="950961"/>
          </a:xfrm>
          <a:prstGeom prst="rect">
            <a:avLst/>
          </a:prstGeom>
        </p:spPr>
      </p:pic>
    </p:spTree>
    <p:extLst>
      <p:ext uri="{BB962C8B-B14F-4D97-AF65-F5344CB8AC3E}">
        <p14:creationId xmlns:p14="http://schemas.microsoft.com/office/powerpoint/2010/main" val="45130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6ACCE28-B505-7542-8BC4-E7299C4D095C}"/>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b="1">
                <a:solidFill>
                  <a:schemeClr val="bg1"/>
                </a:solidFill>
                <a:latin typeface="Helvetica Neue" panose="02000503000000020004" pitchFamily="2" charset="0"/>
              </a:rPr>
              <a:t>Diagnostic Radiography Workforce UK Census 2022</a:t>
            </a:r>
          </a:p>
          <a:p>
            <a:r>
              <a:rPr lang="en-GB" sz="700">
                <a:solidFill>
                  <a:schemeClr val="bg1"/>
                </a:solidFill>
                <a:latin typeface="Helvetica Neue Roman" panose="02000503000000020004" pitchFamily="2" charset="0"/>
              </a:rPr>
              <a:t>207 Providence Square, Mill Street, London SE1 2EW. </a:t>
            </a:r>
            <a:r>
              <a:rPr lang="en-GB" sz="700" b="1">
                <a:solidFill>
                  <a:schemeClr val="bg1"/>
                </a:solidFill>
                <a:latin typeface="Helvetica Neue Roman" panose="02000503000000020004" pitchFamily="2" charset="0"/>
              </a:rPr>
              <a:t>www.sor.org</a:t>
            </a:r>
            <a:endParaRPr lang="en-GB" sz="700">
              <a:solidFill>
                <a:schemeClr val="bg1"/>
              </a:solidFill>
              <a:latin typeface="Helvetica Neue Roman" panose="02000503000000020004" pitchFamily="2" charset="0"/>
            </a:endParaRPr>
          </a:p>
          <a:p>
            <a:endParaRPr lang="en-GB">
              <a:latin typeface="Helvetica Neue Roman" panose="02000503000000020004" pitchFamily="2" charset="0"/>
            </a:endParaRPr>
          </a:p>
          <a:p>
            <a:endParaRPr lang="en-US" sz="1000" dirty="0"/>
          </a:p>
        </p:txBody>
      </p:sp>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4</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2" y="737792"/>
            <a:ext cx="2743200" cy="57799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1100" dirty="0">
                <a:effectLst/>
                <a:latin typeface="Calibri" panose="020F0502020204030204" pitchFamily="34" charset="0"/>
                <a:cs typeface="Calibri" panose="020F0502020204030204" pitchFamily="34" charset="0"/>
              </a:rPr>
              <a:t>Each year the Society of Radiographers (</a:t>
            </a:r>
            <a:r>
              <a:rPr lang="en-GB" sz="1100" dirty="0" err="1">
                <a:effectLst/>
                <a:latin typeface="Calibri" panose="020F0502020204030204" pitchFamily="34" charset="0"/>
                <a:cs typeface="Calibri" panose="020F0502020204030204" pitchFamily="34" charset="0"/>
              </a:rPr>
              <a:t>SoR</a:t>
            </a:r>
            <a:r>
              <a:rPr lang="en-GB" sz="1100" dirty="0">
                <a:effectLst/>
                <a:latin typeface="Calibri" panose="020F0502020204030204" pitchFamily="34" charset="0"/>
                <a:cs typeface="Calibri" panose="020F0502020204030204" pitchFamily="34" charset="0"/>
              </a:rPr>
              <a:t>) undertakes a UK-wide diagnostic radiography workforce census to gain intelligence about the clinical imaging radiography workforce. </a:t>
            </a:r>
          </a:p>
          <a:p>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The census collection, as ever, was taken at a time when services were reporting significant pressures on staff, and we would like to express our sincere thanks to those services that submitted their data.</a:t>
            </a:r>
          </a:p>
          <a:p>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The spotlight remains on imaging, and the whole imaging workforce, throughout the four UK home nations. So for the second year running the census includes data on the support workforce.</a:t>
            </a:r>
          </a:p>
          <a:p>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We have reported on data submitted by region and by devolved country when possible. Data collected from independent (non-NHS) sector providers has been separated out from NHS providers’ data where appropriate.</a:t>
            </a:r>
          </a:p>
          <a:p>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The Society of Radiographers (</a:t>
            </a:r>
            <a:r>
              <a:rPr lang="en-GB" sz="900" b="0" dirty="0" err="1">
                <a:effectLst/>
                <a:latin typeface="Calibri" panose="020F0502020204030204" pitchFamily="34" charset="0"/>
                <a:cs typeface="Calibri" panose="020F0502020204030204" pitchFamily="34" charset="0"/>
              </a:rPr>
              <a:t>SoR</a:t>
            </a:r>
            <a:r>
              <a:rPr lang="en-GB" sz="900" b="0" dirty="0">
                <a:effectLst/>
                <a:latin typeface="Calibri" panose="020F0502020204030204" pitchFamily="34" charset="0"/>
                <a:cs typeface="Calibri" panose="020F0502020204030204" pitchFamily="34" charset="0"/>
              </a:rPr>
              <a:t>) is the professional body and trade union for the whole of the radiographic workforce, and we collect this data in order to support and advance the interests of our profession, for example as evidence to the pay review body. We collect data that allows recognition of the breadth of professional activities carried out by our workforce over and above the activities of imaging acquisition and reporting, allowing us to provide evidence to support workforce modelling, education and training requirements across the whole of the United Kingdom. It is of note that our report and data are accessible to all.</a:t>
            </a:r>
          </a:p>
          <a:p>
            <a:endParaRPr lang="en-GB" sz="900" b="0" dirty="0">
              <a:effectLst/>
              <a:latin typeface="Calibri" panose="020F0502020204030204" pitchFamily="34"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Overall diagnostic radiography vacancy rates remain high, with average turnover rates reported at 10.2%. It is encouraging to see the increase in apprenticeship posts in England and an increase in international recruitment.</a:t>
            </a:r>
          </a:p>
          <a:p>
            <a:endParaRPr lang="en-GB" sz="900" b="0" dirty="0">
              <a:effectLst/>
              <a:latin typeface="Calibri" panose="020F0502020204030204" pitchFamily="34" charset="0"/>
              <a:cs typeface="Calibri" panose="020F0502020204030204" pitchFamily="34" charset="0"/>
            </a:endParaRPr>
          </a:p>
        </p:txBody>
      </p:sp>
      <p:sp>
        <p:nvSpPr>
          <p:cNvPr id="19" name="Title Placeholder 1">
            <a:extLst>
              <a:ext uri="{FF2B5EF4-FFF2-40B4-BE49-F238E27FC236}">
                <a16:creationId xmlns:a16="http://schemas.microsoft.com/office/drawing/2014/main" id="{B70CF3C2-E20C-CF31-672A-D76E820A2CEE}"/>
              </a:ext>
            </a:extLst>
          </p:cNvPr>
          <p:cNvSpPr txBox="1">
            <a:spLocks/>
          </p:cNvSpPr>
          <p:nvPr/>
        </p:nvSpPr>
        <p:spPr>
          <a:xfrm>
            <a:off x="3721723" y="3262745"/>
            <a:ext cx="2654828" cy="25394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900" b="0" dirty="0">
                <a:effectLst/>
                <a:latin typeface="Calibri" panose="020F0502020204030204" pitchFamily="34" charset="0"/>
                <a:cs typeface="Calibri" panose="020F0502020204030204" pitchFamily="34" charset="0"/>
              </a:rPr>
              <a:t>Respondents however report low morale and, due to vacancy rates, little time to support staff in continuing professional development (CPD) and audit activities. There is recognition that training and development in advanced practice is key to recruitment and retention but is not possible due to the lack of workforce for staff to backfill posts. The rise in apprenticeships is welcomed but there needs to be an increase in practice educator roles. These are clear indicators that the radiographic workforce needs to grow significantly.</a:t>
            </a:r>
          </a:p>
          <a:p>
            <a:endParaRPr lang="en-GB" sz="900" b="0" dirty="0">
              <a:latin typeface="Calibri" panose="020F0502020204030204" pitchFamily="34" charset="0"/>
              <a:cs typeface="Calibri" panose="020F0502020204030204" pitchFamily="34" charset="0"/>
            </a:endParaRPr>
          </a:p>
          <a:p>
            <a:endParaRPr lang="en-GB" sz="700" dirty="0">
              <a:effectLst/>
              <a:latin typeface="Calibri" panose="020F0502020204030204" pitchFamily="34" charset="0"/>
              <a:cs typeface="Calibri" panose="020F0502020204030204" pitchFamily="34" charset="0"/>
            </a:endParaRPr>
          </a:p>
          <a:p>
            <a:r>
              <a:rPr lang="en-GB" sz="700" dirty="0">
                <a:effectLst/>
                <a:latin typeface="Calibri" panose="020F0502020204030204" pitchFamily="34" charset="0"/>
                <a:cs typeface="Calibri" panose="020F0502020204030204" pitchFamily="34" charset="0"/>
              </a:rPr>
              <a:t>President, Society and College of Radiographers</a:t>
            </a:r>
          </a:p>
          <a:p>
            <a:r>
              <a:rPr lang="en-GB" sz="900" b="1" dirty="0">
                <a:effectLst/>
                <a:latin typeface="Calibri" panose="020F0502020204030204" pitchFamily="34" charset="0"/>
                <a:cs typeface="Calibri" panose="020F0502020204030204" pitchFamily="34" charset="0"/>
              </a:rPr>
              <a:t>Dave </a:t>
            </a:r>
            <a:r>
              <a:rPr lang="en-GB" sz="900" b="1" dirty="0" err="1">
                <a:effectLst/>
                <a:latin typeface="Calibri" panose="020F0502020204030204" pitchFamily="34" charset="0"/>
                <a:cs typeface="Calibri" panose="020F0502020204030204" pitchFamily="34" charset="0"/>
              </a:rPr>
              <a:t>Pilborough</a:t>
            </a:r>
            <a:endParaRPr lang="en-GB" sz="90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24" name="Title Placeholder 1">
            <a:extLst>
              <a:ext uri="{FF2B5EF4-FFF2-40B4-BE49-F238E27FC236}">
                <a16:creationId xmlns:a16="http://schemas.microsoft.com/office/drawing/2014/main" id="{38C1EA17-920E-11AE-77F3-88D9FA4E8698}"/>
              </a:ext>
            </a:extLst>
          </p:cNvPr>
          <p:cNvSpPr txBox="1">
            <a:spLocks/>
          </p:cNvSpPr>
          <p:nvPr/>
        </p:nvSpPr>
        <p:spPr>
          <a:xfrm>
            <a:off x="9849677" y="624121"/>
            <a:ext cx="1812235" cy="129198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400" dirty="0">
                <a:effectLst/>
                <a:latin typeface="Calibri" panose="020F0502020204030204" pitchFamily="34" charset="0"/>
                <a:cs typeface="Calibri" panose="020F0502020204030204" pitchFamily="34" charset="0"/>
              </a:rPr>
              <a:t>Foreword</a:t>
            </a:r>
            <a:endParaRPr lang="en-US" dirty="0"/>
          </a:p>
        </p:txBody>
      </p:sp>
      <p:pic>
        <p:nvPicPr>
          <p:cNvPr id="26" name="Picture 25" descr="A blue and white sign with white letters&#10;&#10;Description automatically generated">
            <a:extLst>
              <a:ext uri="{FF2B5EF4-FFF2-40B4-BE49-F238E27FC236}">
                <a16:creationId xmlns:a16="http://schemas.microsoft.com/office/drawing/2014/main" id="{B652C9F3-02BF-BEC2-DF86-AEFF590D4365}"/>
              </a:ext>
            </a:extLst>
          </p:cNvPr>
          <p:cNvPicPr>
            <a:picLocks noChangeAspect="1"/>
          </p:cNvPicPr>
          <p:nvPr/>
        </p:nvPicPr>
        <p:blipFill rotWithShape="1">
          <a:blip r:embed="rId3"/>
          <a:srcRect t="5231"/>
          <a:stretch/>
        </p:blipFill>
        <p:spPr>
          <a:xfrm>
            <a:off x="3794609" y="5178875"/>
            <a:ext cx="1473609" cy="519406"/>
          </a:xfrm>
          <a:prstGeom prst="rect">
            <a:avLst/>
          </a:prstGeom>
        </p:spPr>
      </p:pic>
      <p:pic>
        <p:nvPicPr>
          <p:cNvPr id="28" name="Picture 27" descr="A person in a suit and tie&#10;&#10;Description automatically generated">
            <a:extLst>
              <a:ext uri="{FF2B5EF4-FFF2-40B4-BE49-F238E27FC236}">
                <a16:creationId xmlns:a16="http://schemas.microsoft.com/office/drawing/2014/main" id="{8846D909-1148-4BE6-CF22-BA941715CE9D}"/>
              </a:ext>
            </a:extLst>
          </p:cNvPr>
          <p:cNvPicPr>
            <a:picLocks noChangeAspect="1"/>
          </p:cNvPicPr>
          <p:nvPr/>
        </p:nvPicPr>
        <p:blipFill rotWithShape="1">
          <a:blip r:embed="rId4"/>
          <a:srcRect l="17623" t="734" r="14080" b="-734"/>
          <a:stretch/>
        </p:blipFill>
        <p:spPr>
          <a:xfrm>
            <a:off x="3794609" y="737792"/>
            <a:ext cx="2450321" cy="2391757"/>
          </a:xfrm>
          <a:prstGeom prst="rect">
            <a:avLst/>
          </a:prstGeom>
        </p:spPr>
      </p:pic>
    </p:spTree>
    <p:extLst>
      <p:ext uri="{BB962C8B-B14F-4D97-AF65-F5344CB8AC3E}">
        <p14:creationId xmlns:p14="http://schemas.microsoft.com/office/powerpoint/2010/main" val="884264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6ACCE28-B505-7542-8BC4-E7299C4D095C}"/>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b="1">
                <a:solidFill>
                  <a:schemeClr val="bg1"/>
                </a:solidFill>
                <a:latin typeface="Helvetica Neue" panose="02000503000000020004" pitchFamily="2" charset="0"/>
              </a:rPr>
              <a:t>Diagnostic Radiography Workforce UK Census 2022</a:t>
            </a:r>
          </a:p>
          <a:p>
            <a:r>
              <a:rPr lang="en-GB" sz="700">
                <a:solidFill>
                  <a:schemeClr val="bg1"/>
                </a:solidFill>
                <a:latin typeface="Helvetica Neue Roman" panose="02000503000000020004" pitchFamily="2" charset="0"/>
              </a:rPr>
              <a:t>207 Providence Square, Mill Street, London SE1 2EW. </a:t>
            </a:r>
            <a:r>
              <a:rPr lang="en-GB" sz="700" b="1">
                <a:solidFill>
                  <a:schemeClr val="bg1"/>
                </a:solidFill>
                <a:latin typeface="Helvetica Neue Roman" panose="02000503000000020004" pitchFamily="2" charset="0"/>
              </a:rPr>
              <a:t>www.sor.org</a:t>
            </a:r>
            <a:endParaRPr lang="en-GB" sz="700">
              <a:solidFill>
                <a:schemeClr val="bg1"/>
              </a:solidFill>
              <a:latin typeface="Helvetica Neue Roman" panose="02000503000000020004" pitchFamily="2" charset="0"/>
            </a:endParaRPr>
          </a:p>
          <a:p>
            <a:endParaRPr lang="en-GB">
              <a:latin typeface="Helvetica Neue Roman" panose="02000503000000020004" pitchFamily="2" charset="0"/>
            </a:endParaRPr>
          </a:p>
          <a:p>
            <a:endParaRPr lang="en-US" sz="1000" dirty="0"/>
          </a:p>
        </p:txBody>
      </p:sp>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5</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1" y="737791"/>
            <a:ext cx="7829955" cy="73116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1100" b="1" dirty="0">
                <a:effectLst/>
                <a:latin typeface="Helvetica Neue" panose="02000503000000020004" pitchFamily="2" charset="0"/>
              </a:rPr>
              <a:t>These are the</a:t>
            </a:r>
            <a:r>
              <a:rPr lang="en-GB" sz="1100" dirty="0">
                <a:latin typeface="Helvetica Neue Roman" panose="02000503000000020004" pitchFamily="2" charset="0"/>
              </a:rPr>
              <a:t> </a:t>
            </a:r>
            <a:r>
              <a:rPr lang="en-GB" sz="1100" b="1" dirty="0">
                <a:effectLst/>
                <a:latin typeface="Helvetica Neue" panose="02000503000000020004" pitchFamily="2" charset="0"/>
              </a:rPr>
              <a:t>main</a:t>
            </a:r>
            <a:r>
              <a:rPr lang="en-GB" sz="1100" dirty="0">
                <a:latin typeface="Helvetica Neue Roman" panose="02000503000000020004" pitchFamily="2" charset="0"/>
              </a:rPr>
              <a:t> </a:t>
            </a:r>
            <a:r>
              <a:rPr lang="en-GB" sz="1100" b="1" dirty="0">
                <a:effectLst/>
                <a:latin typeface="Helvetica Neue" panose="02000503000000020004" pitchFamily="2" charset="0"/>
              </a:rPr>
              <a:t>findings:</a:t>
            </a:r>
          </a:p>
          <a:p>
            <a:endParaRPr lang="en-GB" sz="1100" b="1" dirty="0">
              <a:effectLst/>
              <a:latin typeface="Helvetica Neue" panose="02000503000000020004" pitchFamily="2" charset="0"/>
            </a:endParaRPr>
          </a:p>
          <a:p>
            <a:endParaRPr lang="en-GB" sz="1100" dirty="0">
              <a:effectLst/>
              <a:latin typeface="Helvetica Neue Roman" panose="02000503000000020004" pitchFamily="2"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The average number of diagnostic radiography establishment staff by whole-time equivalent (WTE) per respondent is 118.8. For NHS respondents this is 131.9 and for non-NHS respondents 67.4. </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Of the 59 respondents to a question on current vacancies, 52 (89%) reported vacant diagnostic radiography workforce posts. </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The average current UK vacancy rate across respondents was 12.8% on the census date (1 November 2022). The average current vacancy rate varies by UK country – 12.8% in England, 7.5% in Scotland and 8.3% in Wales. Only one response was received from Northern Ireland, so that country’s average vacancy rate is not given. In England, the NHS regions of London, Midlands, North East and Yorkshire and South East have vacancy rates greater than 12%. Vacancy rates were not calculated for NHS regions from which fewer than five responses were received.</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The prevailing trend regarding the workforce profile by imaging modality remains unchanged from last year’s census, with the majority of Agenda for Change (</a:t>
            </a:r>
            <a:r>
              <a:rPr lang="en-GB" sz="1000" b="0" dirty="0" err="1">
                <a:effectLst/>
                <a:latin typeface="Calibri" panose="020F0502020204030204" pitchFamily="34" charset="0"/>
                <a:cs typeface="Calibri" panose="020F0502020204030204" pitchFamily="34" charset="0"/>
              </a:rPr>
              <a:t>AfC</a:t>
            </a:r>
            <a:r>
              <a:rPr lang="en-GB" sz="1000" b="0" dirty="0">
                <a:effectLst/>
                <a:latin typeface="Calibri" panose="020F0502020204030204" pitchFamily="34" charset="0"/>
                <a:cs typeface="Calibri" panose="020F0502020204030204" pitchFamily="34" charset="0"/>
              </a:rPr>
              <a:t>) band 5 practitioners employed in X-ray.  There is growth among </a:t>
            </a:r>
            <a:r>
              <a:rPr lang="en-GB" sz="1000" b="0" dirty="0" err="1">
                <a:effectLst/>
                <a:latin typeface="Calibri" panose="020F0502020204030204" pitchFamily="34" charset="0"/>
                <a:cs typeface="Calibri" panose="020F0502020204030204" pitchFamily="34" charset="0"/>
              </a:rPr>
              <a:t>AfC</a:t>
            </a:r>
            <a:r>
              <a:rPr lang="en-GB" sz="1000" b="0" dirty="0">
                <a:effectLst/>
                <a:latin typeface="Calibri" panose="020F0502020204030204" pitchFamily="34" charset="0"/>
                <a:cs typeface="Calibri" panose="020F0502020204030204" pitchFamily="34" charset="0"/>
              </a:rPr>
              <a:t> band 6 practitioners employed in computed tomography (CT), magnetic resonance imaging (MRI), fluoroscopy and nuclear medicine. Most ultrasound practitioners are at </a:t>
            </a:r>
            <a:r>
              <a:rPr lang="en-GB" sz="1000" b="0" dirty="0" err="1">
                <a:effectLst/>
                <a:latin typeface="Calibri" panose="020F0502020204030204" pitchFamily="34" charset="0"/>
                <a:cs typeface="Calibri" panose="020F0502020204030204" pitchFamily="34" charset="0"/>
              </a:rPr>
              <a:t>AfC</a:t>
            </a:r>
            <a:r>
              <a:rPr lang="en-GB" sz="1000" b="0" dirty="0">
                <a:effectLst/>
                <a:latin typeface="Calibri" panose="020F0502020204030204" pitchFamily="34" charset="0"/>
                <a:cs typeface="Calibri" panose="020F0502020204030204" pitchFamily="34" charset="0"/>
              </a:rPr>
              <a:t> band 7. The majority of </a:t>
            </a:r>
            <a:r>
              <a:rPr lang="en-GB" sz="1000" b="0" dirty="0" err="1">
                <a:effectLst/>
                <a:latin typeface="Calibri" panose="020F0502020204030204" pitchFamily="34" charset="0"/>
                <a:cs typeface="Calibri" panose="020F0502020204030204" pitchFamily="34" charset="0"/>
              </a:rPr>
              <a:t>AfC</a:t>
            </a:r>
            <a:r>
              <a:rPr lang="en-GB" sz="1000" b="0" dirty="0">
                <a:effectLst/>
                <a:latin typeface="Calibri" panose="020F0502020204030204" pitchFamily="34" charset="0"/>
                <a:cs typeface="Calibri" panose="020F0502020204030204" pitchFamily="34" charset="0"/>
              </a:rPr>
              <a:t> band 4 assistant practitioners are employed in X-ray, with a growing number in MRI. </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The average percentage of postholders absent due to long-term sickness rose from 1.6% to 2.6% between 2019 and 2022. This is the primary factor behind the total long-term absence rate increase from 4.1% to 5.7% over the same period. NHS respondents reported a higher long-term absence rate (6.1%) than non-NHS respondents (2.3%), mainly due to differences in the long-term sickness absence rate (2.9% versus 0.8%) and parental leave absence rate (2.8% versus 1.5%). </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Respondents told us that the overall percentage of their workforce who are aged 60 years and over is 4.7%. In the NHS the percentage is 4.9% and among non-NHS providers it is 4.3%. </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The average diagnostic radiography workforce turnover reported by respondents in the last year is 10.21%. The highest turnover rates are seen at bands 2 and 5. The two main reasons respondents gave for postholders leaving are career development in another NHS imaging department and retirement. The percentage of postholders leaving their positions for higher salary opportunities elsewhere has notably increased, rising from 19% in 2019 to 43% in 2022.</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Respondents have recruited 8.1% of their headcount internationally over the past year and intend to recruit a further 7.5% in the coming year. The international recruitment drive is largely centred on </a:t>
            </a:r>
            <a:r>
              <a:rPr lang="en-GB" sz="1000" b="0" dirty="0" err="1">
                <a:effectLst/>
                <a:latin typeface="Calibri" panose="020F0502020204030204" pitchFamily="34" charset="0"/>
                <a:cs typeface="Calibri" panose="020F0502020204030204" pitchFamily="34" charset="0"/>
              </a:rPr>
              <a:t>AfC</a:t>
            </a:r>
            <a:r>
              <a:rPr lang="en-GB" sz="1000" b="0" dirty="0">
                <a:effectLst/>
                <a:latin typeface="Calibri" panose="020F0502020204030204" pitchFamily="34" charset="0"/>
                <a:cs typeface="Calibri" panose="020F0502020204030204" pitchFamily="34" charset="0"/>
              </a:rPr>
              <a:t> band 5, band 6 and band 7. By headcount, 14% of band 5 staff were recruited internationally over the past year and a further 18% are expected to be recruited internationally during the coming year. This demonstrates an increase since the previous census, which found 4.1% of respondents’ headcount were recruited internationally between 2020 and 2021 and a further 4.1% planned between 2021 and 2022.</a:t>
            </a:r>
          </a:p>
          <a:p>
            <a:endParaRPr lang="en-GB" sz="900" b="0" dirty="0">
              <a:effectLst/>
              <a:latin typeface="Calibri" panose="020F0502020204030204" pitchFamily="34" charset="0"/>
              <a:cs typeface="Calibri" panose="020F0502020204030204" pitchFamily="34" charset="0"/>
            </a:endParaRPr>
          </a:p>
        </p:txBody>
      </p:sp>
      <p:sp>
        <p:nvSpPr>
          <p:cNvPr id="24" name="Title Placeholder 1">
            <a:extLst>
              <a:ext uri="{FF2B5EF4-FFF2-40B4-BE49-F238E27FC236}">
                <a16:creationId xmlns:a16="http://schemas.microsoft.com/office/drawing/2014/main" id="{38C1EA17-920E-11AE-77F3-88D9FA4E8698}"/>
              </a:ext>
            </a:extLst>
          </p:cNvPr>
          <p:cNvSpPr txBox="1">
            <a:spLocks/>
          </p:cNvSpPr>
          <p:nvPr/>
        </p:nvSpPr>
        <p:spPr>
          <a:xfrm>
            <a:off x="9849677" y="624121"/>
            <a:ext cx="1812235" cy="129198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100" b="1" dirty="0">
                <a:effectLst/>
                <a:latin typeface="Calibri" panose="020F0502020204030204" pitchFamily="34" charset="0"/>
                <a:cs typeface="Calibri" panose="020F0502020204030204" pitchFamily="34" charset="0"/>
              </a:rPr>
              <a:t>1</a:t>
            </a:r>
            <a:endParaRPr lang="en-GB" sz="2100" dirty="0">
              <a:effectLst/>
              <a:latin typeface="Calibri" panose="020F0502020204030204" pitchFamily="34" charset="0"/>
              <a:cs typeface="Calibri" panose="020F0502020204030204" pitchFamily="34" charset="0"/>
            </a:endParaRPr>
          </a:p>
          <a:p>
            <a:r>
              <a:rPr lang="en-GB" sz="2100" dirty="0">
                <a:effectLst/>
                <a:latin typeface="Calibri" panose="020F0502020204030204" pitchFamily="34" charset="0"/>
                <a:cs typeface="Calibri" panose="020F0502020204030204" pitchFamily="34" charset="0"/>
              </a:rPr>
              <a:t>Executive</a:t>
            </a:r>
          </a:p>
          <a:p>
            <a:r>
              <a:rPr lang="en-GB" sz="2100" dirty="0">
                <a:effectLst/>
                <a:latin typeface="Calibri" panose="020F0502020204030204" pitchFamily="34" charset="0"/>
                <a:cs typeface="Calibri" panose="020F0502020204030204" pitchFamily="34" charset="0"/>
              </a:rPr>
              <a:t>Summary</a:t>
            </a:r>
          </a:p>
          <a:p>
            <a:endParaRPr lang="en-US" dirty="0"/>
          </a:p>
        </p:txBody>
      </p:sp>
      <p:sp>
        <p:nvSpPr>
          <p:cNvPr id="3" name="Text Placeholder 2">
            <a:extLst>
              <a:ext uri="{FF2B5EF4-FFF2-40B4-BE49-F238E27FC236}">
                <a16:creationId xmlns:a16="http://schemas.microsoft.com/office/drawing/2014/main" id="{3C1E353C-3B5D-B5FB-EB8D-CD1F4F769FBF}"/>
              </a:ext>
            </a:extLst>
          </p:cNvPr>
          <p:cNvSpPr txBox="1">
            <a:spLocks/>
          </p:cNvSpPr>
          <p:nvPr/>
        </p:nvSpPr>
        <p:spPr>
          <a:xfrm>
            <a:off x="9849677" y="1683327"/>
            <a:ext cx="1865243" cy="4767984"/>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Society of Radiographers (</a:t>
            </a:r>
            <a:r>
              <a:rPr lang="en-GB" sz="900" dirty="0" err="1">
                <a:effectLst/>
                <a:latin typeface="Calibri" panose="020F0502020204030204" pitchFamily="34" charset="0"/>
                <a:cs typeface="Calibri" panose="020F0502020204030204" pitchFamily="34" charset="0"/>
              </a:rPr>
              <a:t>SoR</a:t>
            </a:r>
            <a:r>
              <a:rPr lang="en-GB" sz="900" dirty="0">
                <a:effectLst/>
                <a:latin typeface="Calibri" panose="020F0502020204030204" pitchFamily="34" charset="0"/>
                <a:cs typeface="Calibri" panose="020F0502020204030204" pitchFamily="34" charset="0"/>
              </a:rPr>
              <a:t>) carried out a census of the UK diagnostic radiography workforce between November 2022 and January 2023. The objectives were to establish the structure, nature and vacancy rate of the workforce. In total, 59 medical imaging service providers responded to </a:t>
            </a:r>
            <a:r>
              <a:rPr lang="en-GB" sz="900" dirty="0" err="1">
                <a:effectLst/>
                <a:latin typeface="Calibri" panose="020F0502020204030204" pitchFamily="34" charset="0"/>
                <a:cs typeface="Calibri" panose="020F0502020204030204" pitchFamily="34" charset="0"/>
              </a:rPr>
              <a:t>SoR’s</a:t>
            </a:r>
            <a:r>
              <a:rPr lang="en-GB" sz="900" dirty="0">
                <a:effectLst/>
                <a:latin typeface="Calibri" panose="020F0502020204030204" pitchFamily="34" charset="0"/>
                <a:cs typeface="Calibri" panose="020F0502020204030204" pitchFamily="34" charset="0"/>
              </a:rPr>
              <a:t> online questionnaire. This report presents an analysis of the census results and compares them with similar censuses carried out in 2019, 2020 and 2021 (see References section of this report). </a:t>
            </a:r>
          </a:p>
          <a:p>
            <a:endParaRPr lang="en-GB" sz="9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5260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6ACCE28-B505-7542-8BC4-E7299C4D095C}"/>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b="1">
                <a:solidFill>
                  <a:schemeClr val="bg1"/>
                </a:solidFill>
                <a:latin typeface="Helvetica Neue" panose="02000503000000020004" pitchFamily="2" charset="0"/>
              </a:rPr>
              <a:t>Diagnostic Radiography Workforce UK Census 2022</a:t>
            </a:r>
          </a:p>
          <a:p>
            <a:r>
              <a:rPr lang="en-GB" sz="700">
                <a:solidFill>
                  <a:schemeClr val="bg1"/>
                </a:solidFill>
                <a:latin typeface="Helvetica Neue Roman" panose="02000503000000020004" pitchFamily="2" charset="0"/>
              </a:rPr>
              <a:t>207 Providence Square, Mill Street, London SE1 2EW. </a:t>
            </a:r>
            <a:r>
              <a:rPr lang="en-GB" sz="700" b="1">
                <a:solidFill>
                  <a:schemeClr val="bg1"/>
                </a:solidFill>
                <a:latin typeface="Helvetica Neue Roman" panose="02000503000000020004" pitchFamily="2" charset="0"/>
              </a:rPr>
              <a:t>www.sor.org</a:t>
            </a:r>
            <a:endParaRPr lang="en-GB" sz="700">
              <a:solidFill>
                <a:schemeClr val="bg1"/>
              </a:solidFill>
              <a:latin typeface="Helvetica Neue Roman" panose="02000503000000020004" pitchFamily="2" charset="0"/>
            </a:endParaRPr>
          </a:p>
          <a:p>
            <a:endParaRPr lang="en-GB">
              <a:latin typeface="Helvetica Neue Roman" panose="02000503000000020004" pitchFamily="2" charset="0"/>
            </a:endParaRPr>
          </a:p>
          <a:p>
            <a:endParaRPr lang="en-US" sz="1000" dirty="0"/>
          </a:p>
        </p:txBody>
      </p:sp>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6</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1" y="737792"/>
            <a:ext cx="7829955" cy="259181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marL="171450" indent="-171450">
              <a:buFont typeface="Wingdings" pitchFamily="2" charset="2"/>
              <a:buChar char="Ø"/>
            </a:pPr>
            <a:r>
              <a:rPr lang="en-GB" sz="1000" b="0" dirty="0">
                <a:solidFill>
                  <a:srgbClr val="FFFFFF"/>
                </a:solidFill>
                <a:effectLst/>
                <a:latin typeface="Calibri" panose="020F0502020204030204" pitchFamily="34" charset="0"/>
                <a:cs typeface="Calibri" panose="020F0502020204030204" pitchFamily="34" charset="0"/>
              </a:rPr>
              <a:t>On average, NHS respondents in England report that 5.5 posts are apprenticeships (by headcount). This is an increase from the 2021 census, when an average of 2.8 apprenticeship posts (by headcount) were reported. The apprenticeship posts with the highest average headcount are diagnostic radiography integrated degree (2.9) followed by healthcare assistant practitioner (1.4).</a:t>
            </a:r>
          </a:p>
          <a:p>
            <a:pPr marL="171450" indent="-171450">
              <a:buFont typeface="Wingdings" pitchFamily="2" charset="2"/>
              <a:buChar char="Ø"/>
            </a:pPr>
            <a:endParaRPr lang="en-GB" sz="1000" b="0" dirty="0">
              <a:solidFill>
                <a:srgbClr val="FFFFFF"/>
              </a:solidFill>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Two (12.5%) of the 16 respondents to the census return to practice question had supported a return to practice radiographer in the year up to the November 2022 census date. </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Respondents reported that, by headcount, 2.2% of clinical staff at </a:t>
            </a:r>
            <a:r>
              <a:rPr lang="en-GB" sz="1000" b="0" dirty="0" err="1">
                <a:effectLst/>
                <a:latin typeface="Calibri" panose="020F0502020204030204" pitchFamily="34" charset="0"/>
                <a:cs typeface="Calibri" panose="020F0502020204030204" pitchFamily="34" charset="0"/>
              </a:rPr>
              <a:t>AfC</a:t>
            </a:r>
            <a:r>
              <a:rPr lang="en-GB" sz="1000" b="0" dirty="0">
                <a:effectLst/>
                <a:latin typeface="Calibri" panose="020F0502020204030204" pitchFamily="34" charset="0"/>
                <a:cs typeface="Calibri" panose="020F0502020204030204" pitchFamily="34" charset="0"/>
              </a:rPr>
              <a:t> band 5 or higher are not registered with the Health and Care Professions Council (HCPC), Nursing and Midwifery Council (NMC), Register of Clinical Technologists (RCT) or similar body. For NHS respondents this percentage is 0.7% and for non-NHS respondents 12.4%. </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Respondents reported that at band 7 around 35% of an individual’s time is spent on supporting professional activities. This increases to around 58% at band 8a. Supporting professional activities underpin the delivery of imaging services but are not directly patient-facing. They relate to, for example, leadership, management, picture archiving and communication systems (PACS), quality improvement, quality management, the Quality Standard for Imaging (QSI), research, service development, training and development. </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By headcount, 5.5% of respondents’ staff are in postgraduate training, including for a postgraduate certificate (PgCert) or diploma (</a:t>
            </a:r>
            <a:r>
              <a:rPr lang="en-GB" sz="1000" b="0" dirty="0" err="1">
                <a:effectLst/>
                <a:latin typeface="Calibri" panose="020F0502020204030204" pitchFamily="34" charset="0"/>
                <a:cs typeface="Calibri" panose="020F0502020204030204" pitchFamily="34" charset="0"/>
              </a:rPr>
              <a:t>PgDip</a:t>
            </a:r>
            <a:r>
              <a:rPr lang="en-GB" sz="1000" b="0" dirty="0">
                <a:effectLst/>
                <a:latin typeface="Calibri" panose="020F0502020204030204" pitchFamily="34" charset="0"/>
                <a:cs typeface="Calibri" panose="020F0502020204030204" pitchFamily="34" charset="0"/>
              </a:rPr>
              <a:t>) or master’s level qualification. The top six postgraduate training areas, in descending order, are:</a:t>
            </a:r>
          </a:p>
          <a:p>
            <a:pPr marL="171450" indent="-171450">
              <a:buFont typeface="Wingdings" pitchFamily="2" charset="2"/>
              <a:buChar char="Ø"/>
            </a:pPr>
            <a:endParaRPr lang="en-GB" sz="1000" b="0" dirty="0">
              <a:solidFill>
                <a:srgbClr val="FFFFFF"/>
              </a:solidFill>
              <a:effectLst/>
              <a:latin typeface="Calibri" panose="020F0502020204030204" pitchFamily="34" charset="0"/>
              <a:cs typeface="Calibri" panose="020F0502020204030204" pitchFamily="34" charset="0"/>
            </a:endParaRP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2" name="Title Placeholder 1">
            <a:extLst>
              <a:ext uri="{FF2B5EF4-FFF2-40B4-BE49-F238E27FC236}">
                <a16:creationId xmlns:a16="http://schemas.microsoft.com/office/drawing/2014/main" id="{22FDAB5E-2B60-2262-C964-A86D42C87657}"/>
              </a:ext>
            </a:extLst>
          </p:cNvPr>
          <p:cNvSpPr txBox="1">
            <a:spLocks/>
          </p:cNvSpPr>
          <p:nvPr/>
        </p:nvSpPr>
        <p:spPr>
          <a:xfrm>
            <a:off x="910016" y="3335682"/>
            <a:ext cx="7553735" cy="8486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Ultrasound</a:t>
            </a: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Conventional imaging reporting</a:t>
            </a: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Leadership development</a:t>
            </a: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Mammography (including reporting, biopsy etc)</a:t>
            </a: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CT PgCert/</a:t>
            </a:r>
            <a:r>
              <a:rPr lang="en-GB" sz="900" b="0" dirty="0" err="1">
                <a:effectLst/>
                <a:latin typeface="Calibri" panose="020F0502020204030204" pitchFamily="34" charset="0"/>
                <a:cs typeface="Calibri" panose="020F0502020204030204" pitchFamily="34" charset="0"/>
              </a:rPr>
              <a:t>PgDip</a:t>
            </a:r>
            <a:r>
              <a:rPr lang="en-GB" sz="900" b="0" dirty="0">
                <a:effectLst/>
                <a:latin typeface="Calibri" panose="020F0502020204030204" pitchFamily="34" charset="0"/>
                <a:cs typeface="Calibri" panose="020F0502020204030204" pitchFamily="34" charset="0"/>
              </a:rPr>
              <a:t>/master’s </a:t>
            </a: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MRI PgCert/</a:t>
            </a:r>
            <a:r>
              <a:rPr lang="en-GB" sz="900" b="0" dirty="0" err="1">
                <a:effectLst/>
                <a:latin typeface="Calibri" panose="020F0502020204030204" pitchFamily="34" charset="0"/>
                <a:cs typeface="Calibri" panose="020F0502020204030204" pitchFamily="34" charset="0"/>
              </a:rPr>
              <a:t>PgDip</a:t>
            </a:r>
            <a:r>
              <a:rPr lang="en-GB" sz="900" b="0" dirty="0">
                <a:effectLst/>
                <a:latin typeface="Calibri" panose="020F0502020204030204" pitchFamily="34" charset="0"/>
                <a:cs typeface="Calibri" panose="020F0502020204030204" pitchFamily="34" charset="0"/>
              </a:rPr>
              <a:t>/master’s.</a:t>
            </a:r>
          </a:p>
          <a:p>
            <a:endParaRPr lang="en-GB" sz="1000" b="0" dirty="0">
              <a:solidFill>
                <a:srgbClr val="FFFFFF"/>
              </a:solidFill>
              <a:effectLst/>
              <a:latin typeface="Calibri" panose="020F0502020204030204" pitchFamily="34" charset="0"/>
              <a:cs typeface="Calibri" panose="020F0502020204030204" pitchFamily="34" charset="0"/>
            </a:endParaRP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4" name="Title Placeholder 1">
            <a:extLst>
              <a:ext uri="{FF2B5EF4-FFF2-40B4-BE49-F238E27FC236}">
                <a16:creationId xmlns:a16="http://schemas.microsoft.com/office/drawing/2014/main" id="{1824F817-0ADC-B4FB-DDB8-A653F98429A3}"/>
              </a:ext>
            </a:extLst>
          </p:cNvPr>
          <p:cNvSpPr txBox="1">
            <a:spLocks/>
          </p:cNvSpPr>
          <p:nvPr/>
        </p:nvSpPr>
        <p:spPr>
          <a:xfrm>
            <a:off x="732150" y="4377757"/>
            <a:ext cx="7829955" cy="14753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Respondents reported that, by headcount, 23.2% of their diagnostic radiography workforce are in bands 2, 3 or 4 (referred to here as support workers). Data from the 47 NHS respondents to the census question on total headcount shows that support workers make up 22.3% of headcount compared with 28.7% reported by the 12 non-NHS respondents. </a:t>
            </a:r>
          </a:p>
          <a:p>
            <a:pPr marL="171450" indent="-171450">
              <a:buFont typeface="Wingdings" pitchFamily="2" charset="2"/>
              <a:buChar char="Ø"/>
            </a:pPr>
            <a:endParaRPr lang="en-GB" sz="1000" b="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By headcount, 8.5% of respondents’ diagnostic radiography workforce are advanced practitioners and 0.8% are consultant-level practitioners. The 47 NHS respondents to this question reported that advanced practitioners are 9.61% of headcount compared with 1.2% reported by the 12 non-NHS respondents. The non-NHS respondents have 0.13% consultant-level practitioners.</a:t>
            </a:r>
          </a:p>
          <a:p>
            <a:pPr marL="171450" indent="-171450">
              <a:buFont typeface="Wingdings" pitchFamily="2" charset="2"/>
              <a:buChar char="Ø"/>
            </a:pPr>
            <a:endParaRPr lang="en-GB" sz="1000" b="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b="0" dirty="0">
                <a:effectLst/>
                <a:latin typeface="Calibri" panose="020F0502020204030204" pitchFamily="34" charset="0"/>
                <a:cs typeface="Calibri" panose="020F0502020204030204" pitchFamily="34" charset="0"/>
              </a:rPr>
              <a:t>As of the November 2022 census date, 76% of respondents were employing some diagnostic radiography and/or sonography agency staff. This percentage has been steady at around 80% for the past five years.</a:t>
            </a: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endParaRPr lang="en-GB" sz="1000" b="0" dirty="0">
              <a:solidFill>
                <a:srgbClr val="FFFFFF"/>
              </a:solidFill>
              <a:effectLst/>
              <a:latin typeface="Calibri" panose="020F0502020204030204" pitchFamily="34" charset="0"/>
              <a:cs typeface="Calibri" panose="020F0502020204030204" pitchFamily="34" charset="0"/>
            </a:endParaRP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00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6ACCE28-B505-7542-8BC4-E7299C4D095C}"/>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b="1">
                <a:solidFill>
                  <a:schemeClr val="bg1"/>
                </a:solidFill>
                <a:latin typeface="Helvetica Neue" panose="02000503000000020004" pitchFamily="2" charset="0"/>
              </a:rPr>
              <a:t>Diagnostic Radiography Workforce UK Census 2022</a:t>
            </a:r>
          </a:p>
          <a:p>
            <a:r>
              <a:rPr lang="en-GB" sz="700">
                <a:solidFill>
                  <a:schemeClr val="bg1"/>
                </a:solidFill>
                <a:latin typeface="Helvetica Neue Roman" panose="02000503000000020004" pitchFamily="2" charset="0"/>
              </a:rPr>
              <a:t>207 Providence Square, Mill Street, London SE1 2EW. </a:t>
            </a:r>
            <a:r>
              <a:rPr lang="en-GB" sz="700" b="1">
                <a:solidFill>
                  <a:schemeClr val="bg1"/>
                </a:solidFill>
                <a:latin typeface="Helvetica Neue Roman" panose="02000503000000020004" pitchFamily="2" charset="0"/>
              </a:rPr>
              <a:t>www.sor.org</a:t>
            </a:r>
            <a:endParaRPr lang="en-GB" sz="700">
              <a:solidFill>
                <a:schemeClr val="bg1"/>
              </a:solidFill>
              <a:latin typeface="Helvetica Neue Roman" panose="02000503000000020004" pitchFamily="2" charset="0"/>
            </a:endParaRPr>
          </a:p>
          <a:p>
            <a:endParaRPr lang="en-GB">
              <a:latin typeface="Helvetica Neue Roman" panose="02000503000000020004" pitchFamily="2" charset="0"/>
            </a:endParaRPr>
          </a:p>
          <a:p>
            <a:endParaRPr lang="en-US" sz="1000" dirty="0"/>
          </a:p>
        </p:txBody>
      </p:sp>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7</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1" y="558890"/>
            <a:ext cx="3193793" cy="618978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nSpc>
                <a:spcPct val="100000"/>
              </a:lnSpc>
            </a:pPr>
            <a:r>
              <a:rPr lang="en-GB" sz="900" b="0" dirty="0">
                <a:effectLst/>
                <a:latin typeface="Calibri" panose="020F0502020204030204" pitchFamily="34" charset="0"/>
                <a:cs typeface="Calibri" panose="020F0502020204030204" pitchFamily="34" charset="0"/>
              </a:rPr>
              <a:t>The 2022 workforce census captures data about the diagnostic radiography workforce in the UK on the 1 November 2022 census date. Radiology services managers (or equivalents) were asked to answer the census on behalf of all diagnostic radiography (medical imaging) services in their hospital/workplace or organisation. They were asked to include details of all practitioners in the career framework, from clinical support workers and assistant practitioners through to advanced and consultant practitioners, plus apprenticeship posts (England only) and trainee assistant practitioners. These are referred to collectively as the ‘diagnostic radiography workforce’ in this report. Excluded are clerical workers, clinical scientists, radiotherapy staff and individuals working for third-party managed services where the third party employs the staff. Please note that clinical support workers have been included since the 2021 census.</a:t>
            </a:r>
          </a:p>
          <a:p>
            <a:pPr>
              <a:lnSpc>
                <a:spcPct val="100000"/>
              </a:lnSpc>
            </a:pPr>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Respondents were asked to provide the following information:</a:t>
            </a:r>
          </a:p>
          <a:p>
            <a:pPr>
              <a:lnSpc>
                <a:spcPct val="100000"/>
              </a:lnSpc>
            </a:pPr>
            <a:endParaRPr lang="en-GB" sz="900" b="0" dirty="0">
              <a:effectLst/>
              <a:latin typeface="Calibri" panose="020F0502020204030204" pitchFamily="34" charset="0"/>
              <a:cs typeface="Calibri" panose="020F0502020204030204" pitchFamily="34" charset="0"/>
            </a:endParaRP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Their contact details, geographic location, details of the workplaces and medical imaging modalities on behalf of which they were responding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Establishment numbers by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band – WTE and headcount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Vacancy numbers by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band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Establishment numbers by modality – WTE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Long-term absence numbers by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band – career break, long-term sickness, and parental leave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Numbers of staff aged 60 years and over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Number of leavers since 1 November 2021 and reasons for leaving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Number of staff recruited internationally in the past year and plans for international recruitment in the coming year</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Apprenticeship posts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Support given to radiographers returning to practice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Number of staff not registered with the HCPC, NMC, RCT or similar body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Time spent supporting professional activities and the nature of those duties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Number of staff in postgraduate training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Number of staff in advanced and consultant practice </a:t>
            </a:r>
          </a:p>
          <a:p>
            <a:pPr marL="171450" indent="-171450">
              <a:lnSpc>
                <a:spcPct val="100000"/>
              </a:lnSpc>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Use of agency diagnostic radiographers and sonographers</a:t>
            </a:r>
          </a:p>
          <a:p>
            <a:pPr marL="171450" indent="-171450">
              <a:buFont typeface="Arial" panose="020B0604020202020204" pitchFamily="34" charset="0"/>
              <a:buChar char="•"/>
            </a:pPr>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19" name="Title Placeholder 1">
            <a:extLst>
              <a:ext uri="{FF2B5EF4-FFF2-40B4-BE49-F238E27FC236}">
                <a16:creationId xmlns:a16="http://schemas.microsoft.com/office/drawing/2014/main" id="{B70CF3C2-E20C-CF31-672A-D76E820A2CEE}"/>
              </a:ext>
            </a:extLst>
          </p:cNvPr>
          <p:cNvSpPr txBox="1">
            <a:spLocks/>
          </p:cNvSpPr>
          <p:nvPr/>
        </p:nvSpPr>
        <p:spPr>
          <a:xfrm>
            <a:off x="4218607" y="558890"/>
            <a:ext cx="3036951" cy="50643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nSpc>
                <a:spcPct val="100000"/>
              </a:lnSpc>
            </a:pPr>
            <a:r>
              <a:rPr lang="en-GB" sz="900" b="0" dirty="0">
                <a:effectLst/>
                <a:latin typeface="Calibri" panose="020F0502020204030204" pitchFamily="34" charset="0"/>
                <a:cs typeface="Calibri" panose="020F0502020204030204" pitchFamily="34" charset="0"/>
              </a:rPr>
              <a:t>Both NHS and non-NHS providers were asked to supply their workforce data by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band. Non-NHS providers may not use the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system so they were asked to refer to the NHS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pay bands before responding. This meant all data could be collected and analysed by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band. </a:t>
            </a:r>
          </a:p>
          <a:p>
            <a:pPr>
              <a:lnSpc>
                <a:spcPct val="100000"/>
              </a:lnSpc>
            </a:pPr>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Data collection was carried out using an online survey tool between November 2022 and January 2023. Email invitations were sent to 147 providers of medical imaging services in the UK (often to more than one individual at the organisation). The census was also promoted via the Society and College of Radiographers (</a:t>
            </a:r>
            <a:r>
              <a:rPr lang="en-GB" sz="900" b="0" dirty="0" err="1">
                <a:effectLst/>
                <a:latin typeface="Calibri" panose="020F0502020204030204" pitchFamily="34" charset="0"/>
                <a:cs typeface="Calibri" panose="020F0502020204030204" pitchFamily="34" charset="0"/>
              </a:rPr>
              <a:t>ScoR</a:t>
            </a:r>
            <a:r>
              <a:rPr lang="en-GB" sz="900" b="0" dirty="0">
                <a:effectLst/>
                <a:latin typeface="Calibri" panose="020F0502020204030204" pitchFamily="34" charset="0"/>
                <a:cs typeface="Calibri" panose="020F0502020204030204" pitchFamily="34" charset="0"/>
              </a:rPr>
              <a:t>) publications, website and social media. We received 59 responses, the same number as in the previous census taken in November 2021. </a:t>
            </a:r>
          </a:p>
          <a:p>
            <a:pPr>
              <a:lnSpc>
                <a:spcPct val="100000"/>
              </a:lnSpc>
            </a:pPr>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Not every respondent answered every question. The ‘n’ number below each figure in this report indicates how many  respondents answered that question in the 2022 census.</a:t>
            </a:r>
          </a:p>
          <a:p>
            <a:pPr>
              <a:lnSpc>
                <a:spcPct val="100000"/>
              </a:lnSpc>
            </a:pPr>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Links to the full set of questions for the 2022 census and a spreadsheet of the principal background data for the establishment and vacancy numbers are provided in the downloads section at the end of this report.</a:t>
            </a:r>
          </a:p>
          <a:p>
            <a:br>
              <a:rPr lang="en-GB" sz="900" dirty="0">
                <a:effectLst/>
                <a:latin typeface="Helvetica Neue Roman" panose="02000503000000020004" pitchFamily="2" charset="0"/>
              </a:rPr>
            </a:br>
            <a:endParaRPr lang="en-GB" sz="900" dirty="0">
              <a:effectLst/>
              <a:latin typeface="Helvetica Neue Roman" panose="02000503000000020004" pitchFamily="2" charset="0"/>
            </a:endParaRPr>
          </a:p>
          <a:p>
            <a:endParaRPr lang="en-GB" sz="900" b="0" dirty="0">
              <a:latin typeface="Calibri" panose="020F0502020204030204" pitchFamily="34" charset="0"/>
              <a:cs typeface="Calibri" panose="020F0502020204030204" pitchFamily="34" charset="0"/>
            </a:endParaRPr>
          </a:p>
          <a:p>
            <a:endParaRPr lang="en-GB" sz="70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24" name="Title Placeholder 1">
            <a:extLst>
              <a:ext uri="{FF2B5EF4-FFF2-40B4-BE49-F238E27FC236}">
                <a16:creationId xmlns:a16="http://schemas.microsoft.com/office/drawing/2014/main" id="{38C1EA17-920E-11AE-77F3-88D9FA4E8698}"/>
              </a:ext>
            </a:extLst>
          </p:cNvPr>
          <p:cNvSpPr txBox="1">
            <a:spLocks/>
          </p:cNvSpPr>
          <p:nvPr/>
        </p:nvSpPr>
        <p:spPr>
          <a:xfrm>
            <a:off x="9849677" y="624121"/>
            <a:ext cx="1812235" cy="129198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2</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Methodology</a:t>
            </a:r>
          </a:p>
        </p:txBody>
      </p:sp>
    </p:spTree>
    <p:extLst>
      <p:ext uri="{BB962C8B-B14F-4D97-AF65-F5344CB8AC3E}">
        <p14:creationId xmlns:p14="http://schemas.microsoft.com/office/powerpoint/2010/main" val="1245596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DBE00B3-E667-F47C-4EC3-B2837999074A}"/>
              </a:ext>
            </a:extLst>
          </p:cNvPr>
          <p:cNvSpPr>
            <a:spLocks noGrp="1"/>
          </p:cNvSpPr>
          <p:nvPr>
            <p:ph type="title" idx="4294967295" hasCustomPrompt="1"/>
          </p:nvPr>
        </p:nvSpPr>
        <p:spPr>
          <a:xfrm>
            <a:off x="9849677" y="624121"/>
            <a:ext cx="1812235" cy="1291987"/>
          </a:xfrm>
          <a:prstGeom prst="rect">
            <a:avLst/>
          </a:prstGeom>
        </p:spPr>
        <p:txBody>
          <a:bodyPr vert="horz" lIns="91440" tIns="45720" rIns="91440" bIns="45720" rtlCol="0" anchor="t">
            <a:normAutofit fontScale="90000"/>
          </a:bodyPr>
          <a:lstStyle/>
          <a:p>
            <a:r>
              <a:rPr lang="en-GB" sz="2200" b="1" dirty="0">
                <a:effectLst/>
                <a:latin typeface="Calibri" panose="020F0502020204030204" pitchFamily="34" charset="0"/>
                <a:cs typeface="Calibri" panose="020F0502020204030204" pitchFamily="34" charset="0"/>
              </a:rPr>
              <a:t>3</a:t>
            </a:r>
            <a:br>
              <a:rPr lang="en-GB" sz="2200" dirty="0">
                <a:effectLst/>
                <a:latin typeface="Calibri" panose="020F0502020204030204" pitchFamily="34" charset="0"/>
                <a:cs typeface="Calibri" panose="020F0502020204030204" pitchFamily="34" charset="0"/>
              </a:rPr>
            </a:br>
            <a:r>
              <a:rPr lang="en-GB" sz="2200" dirty="0">
                <a:effectLst/>
                <a:latin typeface="Calibri" panose="020F0502020204030204" pitchFamily="34" charset="0"/>
                <a:cs typeface="Calibri" panose="020F0502020204030204" pitchFamily="34" charset="0"/>
              </a:rPr>
              <a:t>Profile of </a:t>
            </a:r>
            <a:br>
              <a:rPr lang="en-GB" sz="2200" dirty="0">
                <a:effectLst/>
                <a:latin typeface="Calibri" panose="020F0502020204030204" pitchFamily="34" charset="0"/>
                <a:cs typeface="Calibri" panose="020F0502020204030204" pitchFamily="34" charset="0"/>
              </a:rPr>
            </a:br>
            <a:r>
              <a:rPr lang="en-GB" sz="2200" dirty="0">
                <a:effectLst/>
                <a:latin typeface="Calibri" panose="020F0502020204030204" pitchFamily="34" charset="0"/>
                <a:cs typeface="Calibri" panose="020F0502020204030204" pitchFamily="34" charset="0"/>
              </a:rPr>
              <a:t>respondent workforce size</a:t>
            </a:r>
            <a:br>
              <a:rPr lang="en-GB" dirty="0">
                <a:effectLst/>
                <a:latin typeface="Helvetica Neue LT Std" panose="020B0904020202020204" pitchFamily="34" charset="0"/>
              </a:rPr>
            </a:br>
            <a:endParaRPr lang="en-US" dirty="0"/>
          </a:p>
        </p:txBody>
      </p:sp>
      <p:sp>
        <p:nvSpPr>
          <p:cNvPr id="6" name="Text Placeholder 2">
            <a:extLst>
              <a:ext uri="{FF2B5EF4-FFF2-40B4-BE49-F238E27FC236}">
                <a16:creationId xmlns:a16="http://schemas.microsoft.com/office/drawing/2014/main" id="{742F2860-76CB-B48D-C969-B0A4CD6C85A5}"/>
              </a:ext>
            </a:extLst>
          </p:cNvPr>
          <p:cNvSpPr>
            <a:spLocks noGrp="1"/>
          </p:cNvSpPr>
          <p:nvPr>
            <p:ph idx="4294967295" hasCustomPrompt="1"/>
          </p:nvPr>
        </p:nvSpPr>
        <p:spPr>
          <a:xfrm>
            <a:off x="9849677" y="1916109"/>
            <a:ext cx="1865243" cy="4576766"/>
          </a:xfrm>
          <a:prstGeom prst="rect">
            <a:avLst/>
          </a:prstGeom>
        </p:spPr>
        <p:txBody>
          <a:bodyPr vert="horz" lIns="91440" tIns="45720" rIns="91440" bIns="45720" rtlCol="0">
            <a:normAutofit/>
          </a:bodyPr>
          <a:lstStyle>
            <a:lvl1pPr>
              <a:defRPr sz="1100">
                <a:solidFill>
                  <a:schemeClr val="bg1"/>
                </a:solidFill>
              </a:defRPr>
            </a:lvl1pPr>
          </a:lstStyle>
          <a:p>
            <a:r>
              <a:rPr lang="en-GB" sz="900" dirty="0">
                <a:effectLst/>
                <a:latin typeface="Calibri" panose="020F0502020204030204" pitchFamily="34" charset="0"/>
                <a:cs typeface="Calibri" panose="020F0502020204030204" pitchFamily="34" charset="0"/>
              </a:rPr>
              <a:t>51% of respondents (both NHS and non-NHS providers) have a diagnostic radiography workforce establishment of less than 60 WTE, as illustrated in Figure 1.</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 Diagnostic</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radiography</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workforce WTE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size distribution of</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respondents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(n=59)</a:t>
            </a:r>
            <a:endParaRPr lang="en-GB" sz="900" dirty="0">
              <a:effectLst/>
              <a:latin typeface="Calibri" panose="020F0502020204030204" pitchFamily="34" charset="0"/>
              <a:cs typeface="Calibri" panose="020F0502020204030204" pitchFamily="34" charset="0"/>
            </a:endParaRPr>
          </a:p>
          <a:p>
            <a:endParaRPr lang="en-GB" sz="1000" dirty="0">
              <a:effectLst/>
              <a:latin typeface="Helvetica Neue Roman" panose="02000503000000020004" pitchFamily="2" charset="0"/>
            </a:endParaRPr>
          </a:p>
          <a:p>
            <a:pPr lvl="0"/>
            <a:endParaRPr lang="en-US" dirty="0"/>
          </a:p>
        </p:txBody>
      </p:sp>
      <p:sp>
        <p:nvSpPr>
          <p:cNvPr id="8" name="Title Placeholder 1">
            <a:extLst>
              <a:ext uri="{FF2B5EF4-FFF2-40B4-BE49-F238E27FC236}">
                <a16:creationId xmlns:a16="http://schemas.microsoft.com/office/drawing/2014/main" id="{F1F48AC6-C057-9B1C-2144-5751E63A9D7D}"/>
              </a:ext>
            </a:extLst>
          </p:cNvPr>
          <p:cNvSpPr txBox="1">
            <a:spLocks/>
          </p:cNvSpPr>
          <p:nvPr/>
        </p:nvSpPr>
        <p:spPr>
          <a:xfrm>
            <a:off x="2" y="529070"/>
            <a:ext cx="9541561" cy="44074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endParaRPr lang="en-GB" sz="1400" dirty="0">
              <a:effectLst/>
              <a:latin typeface="Helvetica Neue LT Std" panose="020B0904020202020204" pitchFamily="34" charset="0"/>
            </a:endParaRPr>
          </a:p>
          <a:p>
            <a:pPr algn="ctr"/>
            <a:r>
              <a:rPr lang="en-GB" sz="1400" dirty="0">
                <a:effectLst/>
                <a:latin typeface="Calibri" panose="020F0502020204030204" pitchFamily="34" charset="0"/>
                <a:cs typeface="Calibri" panose="020F0502020204030204" pitchFamily="34" charset="0"/>
              </a:rPr>
              <a:t>Size distribution of census respondents</a:t>
            </a:r>
          </a:p>
          <a:p>
            <a:pPr algn="ctr"/>
            <a:endParaRPr lang="en-US" sz="1400" dirty="0"/>
          </a:p>
        </p:txBody>
      </p:sp>
      <p:sp>
        <p:nvSpPr>
          <p:cNvPr id="9" name="Title Placeholder 1">
            <a:extLst>
              <a:ext uri="{FF2B5EF4-FFF2-40B4-BE49-F238E27FC236}">
                <a16:creationId xmlns:a16="http://schemas.microsoft.com/office/drawing/2014/main" id="{33E65D80-CE8B-2E6A-F6AA-DA3CD6B207FA}"/>
              </a:ext>
            </a:extLst>
          </p:cNvPr>
          <p:cNvSpPr txBox="1">
            <a:spLocks/>
          </p:cNvSpPr>
          <p:nvPr/>
        </p:nvSpPr>
        <p:spPr>
          <a:xfrm>
            <a:off x="0" y="54062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dirty="0">
                <a:effectLst/>
                <a:latin typeface="Calibri" panose="020F0502020204030204" pitchFamily="34" charset="0"/>
                <a:cs typeface="Calibri" panose="020F0502020204030204" pitchFamily="34" charset="0"/>
              </a:rPr>
              <a:t>Diagnostic radiography workforce establishment size WTE</a:t>
            </a:r>
          </a:p>
          <a:p>
            <a:pPr algn="ctr">
              <a:lnSpc>
                <a:spcPct val="170000"/>
              </a:lnSpc>
            </a:pPr>
            <a:r>
              <a:rPr lang="en-GB" sz="4000" i="1" dirty="0">
                <a:effectLst/>
                <a:latin typeface="Calibri" panose="020F0502020204030204" pitchFamily="34" charset="0"/>
                <a:cs typeface="Calibri" panose="020F0502020204030204" pitchFamily="34" charset="0"/>
              </a:rPr>
              <a:t>Figure 1</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10" name="Title Placeholder 1">
            <a:extLst>
              <a:ext uri="{FF2B5EF4-FFF2-40B4-BE49-F238E27FC236}">
                <a16:creationId xmlns:a16="http://schemas.microsoft.com/office/drawing/2014/main" id="{64B3F258-73F6-4941-3EC2-43DE5F2BEF1F}"/>
              </a:ext>
            </a:extLst>
          </p:cNvPr>
          <p:cNvSpPr txBox="1">
            <a:spLocks/>
          </p:cNvSpPr>
          <p:nvPr/>
        </p:nvSpPr>
        <p:spPr>
          <a:xfrm rot="16200000">
            <a:off x="-1635493" y="2982887"/>
            <a:ext cx="4360983"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Number of respondents</a:t>
            </a:r>
          </a:p>
        </p:txBody>
      </p:sp>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8</a:t>
            </a:fld>
            <a:endParaRPr lang="en-US" dirty="0"/>
          </a:p>
        </p:txBody>
      </p:sp>
      <p:pic>
        <p:nvPicPr>
          <p:cNvPr id="14" name="Picture 13">
            <a:extLst>
              <a:ext uri="{FF2B5EF4-FFF2-40B4-BE49-F238E27FC236}">
                <a16:creationId xmlns:a16="http://schemas.microsoft.com/office/drawing/2014/main" id="{CEDE9392-D6A0-B50E-20AA-291C83147E2D}"/>
              </a:ext>
            </a:extLst>
          </p:cNvPr>
          <p:cNvPicPr>
            <a:picLocks noChangeAspect="1"/>
          </p:cNvPicPr>
          <p:nvPr/>
        </p:nvPicPr>
        <p:blipFill rotWithShape="1">
          <a:blip r:embed="rId2"/>
          <a:srcRect l="8633" t="14355" r="27859" b="27198"/>
          <a:stretch/>
        </p:blipFill>
        <p:spPr>
          <a:xfrm>
            <a:off x="1497494" y="969818"/>
            <a:ext cx="6546571" cy="4257467"/>
          </a:xfrm>
          <a:prstGeom prst="rect">
            <a:avLst/>
          </a:prstGeom>
        </p:spPr>
      </p:pic>
      <p:pic>
        <p:nvPicPr>
          <p:cNvPr id="16" name="Picture 15" descr="A blue and white sign&#10;&#10;Description automatically generated">
            <a:extLst>
              <a:ext uri="{FF2B5EF4-FFF2-40B4-BE49-F238E27FC236}">
                <a16:creationId xmlns:a16="http://schemas.microsoft.com/office/drawing/2014/main" id="{62878085-C1D5-FB42-78D8-42BE89BB37C0}"/>
              </a:ext>
            </a:extLst>
          </p:cNvPr>
          <p:cNvPicPr>
            <a:picLocks noChangeAspect="1"/>
          </p:cNvPicPr>
          <p:nvPr/>
        </p:nvPicPr>
        <p:blipFill>
          <a:blip r:embed="rId3"/>
          <a:stretch>
            <a:fillRect/>
          </a:stretch>
        </p:blipFill>
        <p:spPr>
          <a:xfrm>
            <a:off x="7339081" y="5355282"/>
            <a:ext cx="1865244" cy="261201"/>
          </a:xfrm>
          <a:prstGeom prst="rect">
            <a:avLst/>
          </a:prstGeom>
        </p:spPr>
      </p:pic>
    </p:spTree>
    <p:extLst>
      <p:ext uri="{BB962C8B-B14F-4D97-AF65-F5344CB8AC3E}">
        <p14:creationId xmlns:p14="http://schemas.microsoft.com/office/powerpoint/2010/main" val="4124864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DBE00B3-E667-F47C-4EC3-B2837999074A}"/>
              </a:ext>
            </a:extLst>
          </p:cNvPr>
          <p:cNvSpPr>
            <a:spLocks noGrp="1"/>
          </p:cNvSpPr>
          <p:nvPr>
            <p:ph type="title" idx="4294967295" hasCustomPrompt="1"/>
          </p:nvPr>
        </p:nvSpPr>
        <p:spPr>
          <a:xfrm>
            <a:off x="9849677" y="624121"/>
            <a:ext cx="1812235" cy="1291987"/>
          </a:xfrm>
          <a:prstGeom prst="rect">
            <a:avLst/>
          </a:prstGeom>
        </p:spPr>
        <p:txBody>
          <a:bodyPr vert="horz" lIns="91440" tIns="45720" rIns="91440" bIns="45720" rtlCol="0" anchor="t">
            <a:noAutofit/>
          </a:bodyPr>
          <a:lstStyle/>
          <a:p>
            <a:r>
              <a:rPr lang="en-GB" sz="2000" b="1" dirty="0">
                <a:effectLst/>
                <a:latin typeface="Calibri" panose="020F0502020204030204" pitchFamily="34" charset="0"/>
                <a:cs typeface="Calibri" panose="020F0502020204030204" pitchFamily="34" charset="0"/>
              </a:rPr>
              <a:t>4</a:t>
            </a:r>
            <a:br>
              <a:rPr lang="en-GB" sz="2000" dirty="0">
                <a:effectLst/>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Shape of workforce by Agenda for Change band</a:t>
            </a:r>
          </a:p>
        </p:txBody>
      </p:sp>
      <p:sp>
        <p:nvSpPr>
          <p:cNvPr id="6" name="Text Placeholder 2">
            <a:extLst>
              <a:ext uri="{FF2B5EF4-FFF2-40B4-BE49-F238E27FC236}">
                <a16:creationId xmlns:a16="http://schemas.microsoft.com/office/drawing/2014/main" id="{742F2860-76CB-B48D-C969-B0A4CD6C85A5}"/>
              </a:ext>
            </a:extLst>
          </p:cNvPr>
          <p:cNvSpPr>
            <a:spLocks noGrp="1"/>
          </p:cNvSpPr>
          <p:nvPr>
            <p:ph idx="4294967295" hasCustomPrompt="1"/>
          </p:nvPr>
        </p:nvSpPr>
        <p:spPr>
          <a:xfrm>
            <a:off x="9849677" y="2270235"/>
            <a:ext cx="1865243" cy="4222640"/>
          </a:xfrm>
          <a:prstGeom prst="rect">
            <a:avLst/>
          </a:prstGeom>
        </p:spPr>
        <p:txBody>
          <a:bodyPr vert="horz" lIns="91440" tIns="45720" rIns="91440" bIns="45720" rtlCol="0">
            <a:normAutofit/>
          </a:bodyPr>
          <a:lstStyle>
            <a:lvl1pPr>
              <a:defRPr sz="1100">
                <a:solidFill>
                  <a:schemeClr val="bg1"/>
                </a:solidFill>
              </a:defRPr>
            </a:lvl1pPr>
          </a:lstStyle>
          <a:p>
            <a:r>
              <a:rPr lang="en-GB" sz="900" dirty="0">
                <a:effectLst/>
                <a:latin typeface="Calibri" panose="020F0502020204030204" pitchFamily="34" charset="0"/>
                <a:cs typeface="Calibri" panose="020F0502020204030204" pitchFamily="34" charset="0"/>
              </a:rPr>
              <a:t>The average number of diagnostic radiography establishment staff per respondent is 118.5 WTE. Figure 2 illustrates the average number of WTE NHS and non-NHS staff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The figure excludes the average of 0.7 WTE staff per respondent for whom it is reported that an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is not applicable to their role.</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2: Average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diagnostic radiography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workforce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WTE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by</a:t>
            </a:r>
            <a:r>
              <a:rPr lang="en-GB" sz="900" i="1" dirty="0">
                <a:latin typeface="Calibri" panose="020F0502020204030204" pitchFamily="34" charset="0"/>
                <a:cs typeface="Calibri" panose="020F0502020204030204" pitchFamily="34" charset="0"/>
              </a:rPr>
              <a:t> </a:t>
            </a:r>
            <a:r>
              <a:rPr lang="en-GB" sz="900" i="1" dirty="0" err="1">
                <a:effectLst/>
                <a:latin typeface="Calibri" panose="020F0502020204030204" pitchFamily="34" charset="0"/>
                <a:cs typeface="Calibri" panose="020F0502020204030204" pitchFamily="34" charset="0"/>
              </a:rPr>
              <a:t>AfC</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band –</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NHS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and</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non-NHS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(n=59)</a:t>
            </a:r>
            <a:endParaRPr lang="en-GB" sz="900" dirty="0">
              <a:effectLst/>
              <a:latin typeface="Calibri" panose="020F0502020204030204" pitchFamily="34" charset="0"/>
              <a:cs typeface="Calibri" panose="020F0502020204030204" pitchFamily="34" charset="0"/>
            </a:endParaRPr>
          </a:p>
          <a:p>
            <a:endParaRPr lang="en-GB" sz="1000" dirty="0">
              <a:effectLst/>
              <a:latin typeface="Helvetica Neue Roman" panose="02000503000000020004" pitchFamily="2" charset="0"/>
            </a:endParaRPr>
          </a:p>
          <a:p>
            <a:pPr lvl="0"/>
            <a:endParaRPr lang="en-US" dirty="0"/>
          </a:p>
        </p:txBody>
      </p:sp>
      <p:sp>
        <p:nvSpPr>
          <p:cNvPr id="9" name="Title Placeholder 1">
            <a:extLst>
              <a:ext uri="{FF2B5EF4-FFF2-40B4-BE49-F238E27FC236}">
                <a16:creationId xmlns:a16="http://schemas.microsoft.com/office/drawing/2014/main" id="{33E65D80-CE8B-2E6A-F6AA-DA3CD6B207FA}"/>
              </a:ext>
            </a:extLst>
          </p:cNvPr>
          <p:cNvSpPr txBox="1">
            <a:spLocks/>
          </p:cNvSpPr>
          <p:nvPr/>
        </p:nvSpPr>
        <p:spPr>
          <a:xfrm>
            <a:off x="0" y="54062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2</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11" name="Footer Placeholder 4">
            <a:extLst>
              <a:ext uri="{FF2B5EF4-FFF2-40B4-BE49-F238E27FC236}">
                <a16:creationId xmlns:a16="http://schemas.microsoft.com/office/drawing/2014/main" id="{057ECA89-5722-F8BB-6660-03C6EB9AD301}"/>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Diagnostic Radiography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9</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diagnostic radiography workforce WTE per respondent </a:t>
            </a:r>
          </a:p>
          <a:p>
            <a:pPr algn="ctr"/>
            <a:r>
              <a:rPr lang="en-GB" sz="1400" b="1" dirty="0">
                <a:solidFill>
                  <a:schemeClr val="bg1"/>
                </a:solidFill>
                <a:effectLst/>
                <a:latin typeface="Calibri" panose="020F0502020204030204" pitchFamily="34" charset="0"/>
                <a:cs typeface="Calibri" panose="020F0502020204030204" pitchFamily="34" charset="0"/>
              </a:rPr>
              <a:t>by Agenda for Change band (NHS and non-NHS)</a:t>
            </a:r>
          </a:p>
          <a:p>
            <a:endParaRPr lang="en-US" dirty="0"/>
          </a:p>
        </p:txBody>
      </p:sp>
      <p:pic>
        <p:nvPicPr>
          <p:cNvPr id="4" name="Picture 3">
            <a:extLst>
              <a:ext uri="{FF2B5EF4-FFF2-40B4-BE49-F238E27FC236}">
                <a16:creationId xmlns:a16="http://schemas.microsoft.com/office/drawing/2014/main" id="{F7777E69-E159-9270-B1AC-2CE09AA7A157}"/>
              </a:ext>
            </a:extLst>
          </p:cNvPr>
          <p:cNvPicPr>
            <a:picLocks noChangeAspect="1"/>
          </p:cNvPicPr>
          <p:nvPr/>
        </p:nvPicPr>
        <p:blipFill rotWithShape="1">
          <a:blip r:embed="rId2"/>
          <a:srcRect l="5640" t="17200" r="29019" b="30367"/>
          <a:stretch/>
        </p:blipFill>
        <p:spPr>
          <a:xfrm>
            <a:off x="1488160" y="1270114"/>
            <a:ext cx="7136293" cy="4046687"/>
          </a:xfrm>
          <a:prstGeom prst="rect">
            <a:avLst/>
          </a:prstGeom>
        </p:spPr>
      </p:pic>
    </p:spTree>
    <p:extLst>
      <p:ext uri="{BB962C8B-B14F-4D97-AF65-F5344CB8AC3E}">
        <p14:creationId xmlns:p14="http://schemas.microsoft.com/office/powerpoint/2010/main" val="2261621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6361</Words>
  <Application>Microsoft Macintosh PowerPoint</Application>
  <PresentationFormat>Widescreen</PresentationFormat>
  <Paragraphs>699</Paragraphs>
  <Slides>36</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Helvetica Neue</vt:lpstr>
      <vt:lpstr>Helvetica Neue LT Std</vt:lpstr>
      <vt:lpstr>Helvetica Neue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Profile of  respondent workforce size </vt:lpstr>
      <vt:lpstr>4 Shape of workforce by Agenda for Change band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Profile of  respondent workforce size </dc:title>
  <dc:creator>Lee Allison</dc:creator>
  <cp:lastModifiedBy>Lee Allison</cp:lastModifiedBy>
  <cp:revision>6</cp:revision>
  <dcterms:created xsi:type="dcterms:W3CDTF">2024-01-04T10:46:37Z</dcterms:created>
  <dcterms:modified xsi:type="dcterms:W3CDTF">2024-01-04T16:32:44Z</dcterms:modified>
</cp:coreProperties>
</file>